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60" r:id="rId5"/>
    <p:sldId id="262" r:id="rId6"/>
    <p:sldId id="272" r:id="rId7"/>
    <p:sldId id="263" r:id="rId8"/>
    <p:sldId id="277" r:id="rId9"/>
    <p:sldId id="267" r:id="rId10"/>
    <p:sldId id="268" r:id="rId11"/>
    <p:sldId id="278" r:id="rId12"/>
    <p:sldId id="271" r:id="rId13"/>
    <p:sldId id="265" r:id="rId14"/>
  </p:sldIdLst>
  <p:sldSz cx="18288000" cy="10287000"/>
  <p:notesSz cx="6858000" cy="9144000"/>
  <p:embeddedFontLst>
    <p:embeddedFont>
      <p:font typeface="Agrandir" panose="020B0604020202020204" charset="0"/>
      <p:regular r:id="rId16"/>
    </p:embeddedFont>
    <p:embeddedFont>
      <p:font typeface="Agrandir Bold" panose="020B0604020202020204" charset="0"/>
      <p:regular r:id="rId17"/>
    </p:embeddedFont>
    <p:embeddedFont>
      <p:font typeface="Calibri" panose="020F0502020204030204" pitchFamily="34" charset="0"/>
      <p:regular r:id="rId18"/>
      <p:bold r:id="rId19"/>
      <p:italic r:id="rId20"/>
      <p:boldItalic r:id="rId21"/>
    </p:embeddedFont>
    <p:embeddedFont>
      <p:font typeface="Open Sans Light" panose="020B0306030504020204" pitchFamily="34" charset="0"/>
      <p:regular r:id="rId22"/>
      <p:italic r:id="rId23"/>
    </p:embeddedFont>
    <p:embeddedFont>
      <p:font typeface="Open Sans Light Bold" panose="020B0604020202020204" charset="0"/>
      <p:regular r:id="rId24"/>
    </p:embeddedFont>
    <p:embeddedFont>
      <p:font typeface="Open Sauce Semi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9879" autoAdjust="0"/>
  </p:normalViewPr>
  <p:slideViewPr>
    <p:cSldViewPr>
      <p:cViewPr varScale="1">
        <p:scale>
          <a:sx n="40" d="100"/>
          <a:sy n="40" d="100"/>
        </p:scale>
        <p:origin x="9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CFAC8-B9E9-4F80-868B-268377D86DE2}" type="datetimeFigureOut">
              <a:rPr lang="nl-NL" smtClean="0"/>
              <a:t>19-5-2023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5A60D-65E8-4873-82C8-DF381FC5A570}" type="slidenum">
              <a:rPr lang="nl-NL" smtClean="0"/>
              <a:t>‹nr.›</a:t>
            </a:fld>
            <a:endParaRPr lang="nl-NL"/>
          </a:p>
        </p:txBody>
      </p:sp>
    </p:spTree>
    <p:extLst>
      <p:ext uri="{BB962C8B-B14F-4D97-AF65-F5344CB8AC3E}">
        <p14:creationId xmlns:p14="http://schemas.microsoft.com/office/powerpoint/2010/main" val="337675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nl/photo/602929"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J7_PdBtsXjo?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nl/photo/602929"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260" b="33224"/>
          <a:stretch>
            <a:fillRect/>
          </a:stretch>
        </p:blipFill>
        <p:spPr>
          <a:xfrm>
            <a:off x="0" y="0"/>
            <a:ext cx="18288000" cy="6160684"/>
          </a:xfrm>
          <a:prstGeom prst="rect">
            <a:avLst/>
          </a:prstGeom>
        </p:spPr>
      </p:pic>
      <p:grpSp>
        <p:nvGrpSpPr>
          <p:cNvPr id="3" name="Group 3"/>
          <p:cNvGrpSpPr/>
          <p:nvPr/>
        </p:nvGrpSpPr>
        <p:grpSpPr>
          <a:xfrm>
            <a:off x="-1" y="0"/>
            <a:ext cx="18288000" cy="6166442"/>
            <a:chOff x="0" y="0"/>
            <a:chExt cx="4816593" cy="1624083"/>
          </a:xfrm>
        </p:grpSpPr>
        <p:sp>
          <p:nvSpPr>
            <p:cNvPr id="4" name="Freeform 4"/>
            <p:cNvSpPr/>
            <p:nvPr/>
          </p:nvSpPr>
          <p:spPr>
            <a:xfrm>
              <a:off x="0" y="0"/>
              <a:ext cx="4816592" cy="1624083"/>
            </a:xfrm>
            <a:custGeom>
              <a:avLst/>
              <a:gdLst/>
              <a:ahLst/>
              <a:cxnLst/>
              <a:rect l="l" t="t" r="r" b="b"/>
              <a:pathLst>
                <a:path w="4816592" h="1624083">
                  <a:moveTo>
                    <a:pt x="0" y="0"/>
                  </a:moveTo>
                  <a:lnTo>
                    <a:pt x="4816592" y="0"/>
                  </a:lnTo>
                  <a:lnTo>
                    <a:pt x="4816592" y="1624083"/>
                  </a:lnTo>
                  <a:lnTo>
                    <a:pt x="0" y="1624083"/>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514745" y="7589434"/>
            <a:ext cx="3258510" cy="758569"/>
            <a:chOff x="0" y="0"/>
            <a:chExt cx="858208" cy="199788"/>
          </a:xfrm>
        </p:grpSpPr>
        <p:sp>
          <p:nvSpPr>
            <p:cNvPr id="7" name="Freeform 7"/>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914D"/>
            </a:solidFill>
          </p:spPr>
          <p:txBody>
            <a:bodyPr/>
            <a:lstStyle/>
            <a:p>
              <a:endParaRPr lang="nl-NL" dirty="0"/>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3292"/>
                </a:lnSpc>
              </a:pPr>
              <a:endParaRPr/>
            </a:p>
          </p:txBody>
        </p:sp>
      </p:grpSp>
      <p:sp>
        <p:nvSpPr>
          <p:cNvPr id="9" name="TextBox 9"/>
          <p:cNvSpPr txBox="1"/>
          <p:nvPr/>
        </p:nvSpPr>
        <p:spPr>
          <a:xfrm>
            <a:off x="1814911" y="2807773"/>
            <a:ext cx="13757074" cy="989823"/>
          </a:xfrm>
          <a:prstGeom prst="rect">
            <a:avLst/>
          </a:prstGeom>
        </p:spPr>
        <p:txBody>
          <a:bodyPr wrap="square" lIns="0" tIns="0" rIns="0" bIns="0" rtlCol="0" anchor="t">
            <a:spAutoFit/>
          </a:bodyPr>
          <a:lstStyle/>
          <a:p>
            <a:pPr algn="ctr">
              <a:lnSpc>
                <a:spcPts val="8173"/>
              </a:lnSpc>
            </a:pPr>
            <a:r>
              <a:rPr lang="en-US" sz="5838" dirty="0" err="1">
                <a:solidFill>
                  <a:srgbClr val="FFFFFF"/>
                </a:solidFill>
                <a:latin typeface="Agrandir Bold"/>
              </a:rPr>
              <a:t>Innovaties</a:t>
            </a:r>
            <a:r>
              <a:rPr lang="en-US" sz="5838" dirty="0">
                <a:solidFill>
                  <a:srgbClr val="FFFFFF"/>
                </a:solidFill>
                <a:latin typeface="Agrandir Bold"/>
              </a:rPr>
              <a:t> </a:t>
            </a:r>
            <a:r>
              <a:rPr lang="en-US" sz="5838" dirty="0" err="1">
                <a:solidFill>
                  <a:srgbClr val="FFFFFF"/>
                </a:solidFill>
                <a:latin typeface="Agrandir Bold"/>
              </a:rPr>
              <a:t>binnen</a:t>
            </a:r>
            <a:r>
              <a:rPr lang="en-US" sz="5838" dirty="0">
                <a:solidFill>
                  <a:srgbClr val="FFFFFF"/>
                </a:solidFill>
                <a:latin typeface="Agrandir Bold"/>
              </a:rPr>
              <a:t> de </a:t>
            </a:r>
            <a:r>
              <a:rPr lang="en-US" sz="5838" dirty="0" err="1">
                <a:solidFill>
                  <a:srgbClr val="FFFFFF"/>
                </a:solidFill>
                <a:latin typeface="Agrandir Bold"/>
              </a:rPr>
              <a:t>diersector</a:t>
            </a:r>
            <a:endParaRPr lang="en-US" sz="5838" dirty="0">
              <a:solidFill>
                <a:srgbClr val="FFFFFF"/>
              </a:solidFill>
              <a:latin typeface="Agrandir Bold"/>
            </a:endParaRPr>
          </a:p>
        </p:txBody>
      </p:sp>
      <p:sp>
        <p:nvSpPr>
          <p:cNvPr id="10" name="TextBox 10"/>
          <p:cNvSpPr txBox="1"/>
          <p:nvPr/>
        </p:nvSpPr>
        <p:spPr>
          <a:xfrm>
            <a:off x="7399319" y="4865359"/>
            <a:ext cx="3489361" cy="389438"/>
          </a:xfrm>
          <a:prstGeom prst="rect">
            <a:avLst/>
          </a:prstGeom>
        </p:spPr>
        <p:txBody>
          <a:bodyPr lIns="0" tIns="0" rIns="0" bIns="0" rtlCol="0" anchor="t">
            <a:spAutoFit/>
          </a:bodyPr>
          <a:lstStyle/>
          <a:p>
            <a:pPr algn="ctr">
              <a:lnSpc>
                <a:spcPts val="3292"/>
              </a:lnSpc>
            </a:pPr>
            <a:r>
              <a:rPr lang="en-US" sz="2352" dirty="0">
                <a:solidFill>
                  <a:srgbClr val="FFFFFF"/>
                </a:solidFill>
                <a:latin typeface="Open Sans Light"/>
              </a:rPr>
              <a:t>Door: Maxime van Straten</a:t>
            </a:r>
          </a:p>
        </p:txBody>
      </p:sp>
      <p:sp>
        <p:nvSpPr>
          <p:cNvPr id="11" name="TextBox 11"/>
          <p:cNvSpPr txBox="1"/>
          <p:nvPr/>
        </p:nvSpPr>
        <p:spPr>
          <a:xfrm>
            <a:off x="8375319" y="7740386"/>
            <a:ext cx="1364952" cy="456663"/>
          </a:xfrm>
          <a:prstGeom prst="rect">
            <a:avLst/>
          </a:prstGeom>
        </p:spPr>
        <p:txBody>
          <a:bodyPr wrap="square" lIns="0" tIns="0" rIns="0" bIns="0" rtlCol="0" anchor="t">
            <a:spAutoFit/>
          </a:bodyPr>
          <a:lstStyle/>
          <a:p>
            <a:pPr algn="ctr">
              <a:lnSpc>
                <a:spcPts val="3873"/>
              </a:lnSpc>
            </a:pPr>
            <a:r>
              <a:rPr lang="en-US" sz="2766" dirty="0">
                <a:solidFill>
                  <a:srgbClr val="FFFFFF"/>
                </a:solidFill>
                <a:latin typeface="Open Sauce SemiBold"/>
              </a:rPr>
              <a:t>LES 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525000" y="2959924"/>
            <a:ext cx="8763000" cy="5959539"/>
            <a:chOff x="0" y="0"/>
            <a:chExt cx="3477047" cy="1569590"/>
          </a:xfrm>
        </p:grpSpPr>
        <p:sp>
          <p:nvSpPr>
            <p:cNvPr id="4" name="Freeform 4"/>
            <p:cNvSpPr/>
            <p:nvPr/>
          </p:nvSpPr>
          <p:spPr>
            <a:xfrm>
              <a:off x="0" y="0"/>
              <a:ext cx="3477047" cy="1569591"/>
            </a:xfrm>
            <a:custGeom>
              <a:avLst/>
              <a:gdLst/>
              <a:ahLst/>
              <a:cxnLst/>
              <a:rect l="l" t="t" r="r" b="b"/>
              <a:pathLst>
                <a:path w="3477047" h="1569591">
                  <a:moveTo>
                    <a:pt x="0" y="0"/>
                  </a:moveTo>
                  <a:lnTo>
                    <a:pt x="3477047" y="0"/>
                  </a:lnTo>
                  <a:lnTo>
                    <a:pt x="3477047" y="1569591"/>
                  </a:lnTo>
                  <a:lnTo>
                    <a:pt x="0" y="1569591"/>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27601"/>
            <a:ext cx="758569" cy="701099"/>
            <a:chOff x="0" y="0"/>
            <a:chExt cx="199788" cy="184652"/>
          </a:xfrm>
        </p:grpSpPr>
        <p:sp>
          <p:nvSpPr>
            <p:cNvPr id="7" name="Freeform 7"/>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7162800" y="3762383"/>
            <a:ext cx="8458200" cy="841512"/>
          </a:xfrm>
          <a:prstGeom prst="rect">
            <a:avLst/>
          </a:prstGeom>
        </p:spPr>
        <p:txBody>
          <a:bodyPr wrap="square" lIns="0" tIns="0" rIns="0" bIns="0" rtlCol="0" anchor="t">
            <a:spAutoFit/>
          </a:bodyPr>
          <a:lstStyle/>
          <a:p>
            <a:pPr algn="ctr">
              <a:lnSpc>
                <a:spcPts val="7391"/>
              </a:lnSpc>
            </a:pPr>
            <a:r>
              <a:rPr lang="en-US" sz="4400" dirty="0" err="1">
                <a:solidFill>
                  <a:srgbClr val="000000"/>
                </a:solidFill>
                <a:latin typeface="Open Sauce SemiBold"/>
              </a:rPr>
              <a:t>Dierethiek</a:t>
            </a:r>
            <a:endParaRPr lang="en-US" sz="4400" dirty="0">
              <a:solidFill>
                <a:srgbClr val="000000"/>
              </a:solidFill>
              <a:latin typeface="Open Sauce SemiBold"/>
            </a:endParaRPr>
          </a:p>
        </p:txBody>
      </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a:t>
            </a:r>
          </a:p>
        </p:txBody>
      </p:sp>
      <p:sp>
        <p:nvSpPr>
          <p:cNvPr id="12" name="Tekstvak 11">
            <a:extLst>
              <a:ext uri="{FF2B5EF4-FFF2-40B4-BE49-F238E27FC236}">
                <a16:creationId xmlns:a16="http://schemas.microsoft.com/office/drawing/2014/main" id="{8D51B542-10DA-5546-A288-EB0D0137AEA9}"/>
              </a:ext>
            </a:extLst>
          </p:cNvPr>
          <p:cNvSpPr txBox="1"/>
          <p:nvPr/>
        </p:nvSpPr>
        <p:spPr>
          <a:xfrm>
            <a:off x="9906000" y="5143500"/>
            <a:ext cx="5871410" cy="954107"/>
          </a:xfrm>
          <a:prstGeom prst="rect">
            <a:avLst/>
          </a:prstGeom>
          <a:noFill/>
        </p:spPr>
        <p:txBody>
          <a:bodyPr wrap="square">
            <a:spAutoFit/>
          </a:bodyPr>
          <a:lstStyle/>
          <a:p>
            <a:r>
              <a:rPr lang="nl-NL" sz="2800" b="0" i="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Hoe we over dieren denken en hoe we met dieren om (mogen) gaan</a:t>
            </a:r>
            <a:endParaRPr lang="nl-NL" sz="28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4" name="Afbeelding 13">
            <a:extLst>
              <a:ext uri="{FF2B5EF4-FFF2-40B4-BE49-F238E27FC236}">
                <a16:creationId xmlns:a16="http://schemas.microsoft.com/office/drawing/2014/main" id="{D2621B4F-0F91-8181-400D-1DC267E23F0B}"/>
              </a:ext>
            </a:extLst>
          </p:cNvPr>
          <p:cNvPicPr>
            <a:picLocks noChangeAspect="1"/>
          </p:cNvPicPr>
          <p:nvPr/>
        </p:nvPicPr>
        <p:blipFill>
          <a:blip r:embed="rId2"/>
          <a:stretch>
            <a:fillRect/>
          </a:stretch>
        </p:blipFill>
        <p:spPr>
          <a:xfrm>
            <a:off x="441574" y="3644001"/>
            <a:ext cx="8325438" cy="4991100"/>
          </a:xfrm>
          <a:prstGeom prst="rect">
            <a:avLst/>
          </a:prstGeom>
        </p:spPr>
      </p:pic>
    </p:spTree>
    <p:extLst>
      <p:ext uri="{BB962C8B-B14F-4D97-AF65-F5344CB8AC3E}">
        <p14:creationId xmlns:p14="http://schemas.microsoft.com/office/powerpoint/2010/main" val="2487660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525000" y="2959924"/>
            <a:ext cx="8763000" cy="5959539"/>
            <a:chOff x="0" y="0"/>
            <a:chExt cx="3477047" cy="1569590"/>
          </a:xfrm>
        </p:grpSpPr>
        <p:sp>
          <p:nvSpPr>
            <p:cNvPr id="4" name="Freeform 4"/>
            <p:cNvSpPr/>
            <p:nvPr/>
          </p:nvSpPr>
          <p:spPr>
            <a:xfrm>
              <a:off x="0" y="0"/>
              <a:ext cx="3477047" cy="1569591"/>
            </a:xfrm>
            <a:custGeom>
              <a:avLst/>
              <a:gdLst/>
              <a:ahLst/>
              <a:cxnLst/>
              <a:rect l="l" t="t" r="r" b="b"/>
              <a:pathLst>
                <a:path w="3477047" h="1569591">
                  <a:moveTo>
                    <a:pt x="0" y="0"/>
                  </a:moveTo>
                  <a:lnTo>
                    <a:pt x="3477047" y="0"/>
                  </a:lnTo>
                  <a:lnTo>
                    <a:pt x="3477047" y="1569591"/>
                  </a:lnTo>
                  <a:lnTo>
                    <a:pt x="0" y="1569591"/>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27601"/>
            <a:ext cx="758569" cy="701099"/>
            <a:chOff x="0" y="0"/>
            <a:chExt cx="199788" cy="184652"/>
          </a:xfrm>
        </p:grpSpPr>
        <p:sp>
          <p:nvSpPr>
            <p:cNvPr id="7" name="Freeform 7"/>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8305800" y="3411771"/>
            <a:ext cx="8458200" cy="841512"/>
          </a:xfrm>
          <a:prstGeom prst="rect">
            <a:avLst/>
          </a:prstGeom>
        </p:spPr>
        <p:txBody>
          <a:bodyPr wrap="square" lIns="0" tIns="0" rIns="0" bIns="0" rtlCol="0" anchor="t">
            <a:spAutoFit/>
          </a:bodyPr>
          <a:lstStyle/>
          <a:p>
            <a:pPr algn="ctr">
              <a:lnSpc>
                <a:spcPts val="7391"/>
              </a:lnSpc>
            </a:pPr>
            <a:r>
              <a:rPr lang="en-US" sz="4400" dirty="0">
                <a:solidFill>
                  <a:srgbClr val="000000"/>
                </a:solidFill>
                <a:latin typeface="Open Sauce SemiBold"/>
              </a:rPr>
              <a:t> </a:t>
            </a:r>
            <a:r>
              <a:rPr lang="en-US" sz="4400" dirty="0" err="1">
                <a:solidFill>
                  <a:srgbClr val="000000"/>
                </a:solidFill>
                <a:latin typeface="Open Sauce SemiBold"/>
              </a:rPr>
              <a:t>Vanuit</a:t>
            </a:r>
            <a:r>
              <a:rPr lang="en-US" sz="4400" dirty="0">
                <a:solidFill>
                  <a:srgbClr val="000000"/>
                </a:solidFill>
                <a:latin typeface="Open Sauce SemiBold"/>
              </a:rPr>
              <a:t> </a:t>
            </a:r>
            <a:r>
              <a:rPr lang="en-US" sz="4400" dirty="0" err="1">
                <a:solidFill>
                  <a:srgbClr val="000000"/>
                </a:solidFill>
                <a:latin typeface="Open Sauce SemiBold"/>
              </a:rPr>
              <a:t>jou</a:t>
            </a:r>
            <a:r>
              <a:rPr lang="en-US" sz="4400" dirty="0">
                <a:solidFill>
                  <a:srgbClr val="000000"/>
                </a:solidFill>
                <a:latin typeface="Open Sauce SemiBold"/>
              </a:rPr>
              <a:t> </a:t>
            </a:r>
            <a:r>
              <a:rPr lang="en-US" sz="4400" dirty="0" err="1">
                <a:solidFill>
                  <a:srgbClr val="000000"/>
                </a:solidFill>
                <a:latin typeface="Open Sauce SemiBold"/>
              </a:rPr>
              <a:t>blikveld</a:t>
            </a:r>
            <a:r>
              <a:rPr lang="en-US" sz="4400" dirty="0">
                <a:solidFill>
                  <a:srgbClr val="000000"/>
                </a:solidFill>
                <a:latin typeface="Open Sauce SemiBold"/>
              </a:rPr>
              <a:t>..</a:t>
            </a:r>
          </a:p>
        </p:txBody>
      </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a:t>
            </a:r>
          </a:p>
        </p:txBody>
      </p:sp>
      <p:sp>
        <p:nvSpPr>
          <p:cNvPr id="12" name="Tekstvak 11">
            <a:extLst>
              <a:ext uri="{FF2B5EF4-FFF2-40B4-BE49-F238E27FC236}">
                <a16:creationId xmlns:a16="http://schemas.microsoft.com/office/drawing/2014/main" id="{8D51B542-10DA-5546-A288-EB0D0137AEA9}"/>
              </a:ext>
            </a:extLst>
          </p:cNvPr>
          <p:cNvSpPr txBox="1"/>
          <p:nvPr/>
        </p:nvSpPr>
        <p:spPr>
          <a:xfrm>
            <a:off x="9906000" y="4816660"/>
            <a:ext cx="7543800" cy="3539430"/>
          </a:xfrm>
          <a:prstGeom prst="rect">
            <a:avLst/>
          </a:prstGeom>
          <a:noFill/>
        </p:spPr>
        <p:txBody>
          <a:bodyPr wrap="square">
            <a:spAutoFit/>
          </a:bodyPr>
          <a:lstStyle/>
          <a:p>
            <a:r>
              <a:rPr lang="nl-NL" sz="2800" b="1" dirty="0">
                <a:latin typeface="Open Sans Light" panose="020B0306030504020204" pitchFamily="34" charset="0"/>
                <a:ea typeface="Open Sans Light" panose="020B0306030504020204" pitchFamily="34" charset="0"/>
                <a:cs typeface="Open Sans Light" panose="020B0306030504020204" pitchFamily="34" charset="0"/>
              </a:rPr>
              <a:t>Als persoon: </a:t>
            </a:r>
            <a:r>
              <a:rPr lang="nl-NL" sz="2800" dirty="0">
                <a:latin typeface="Open Sans Light" panose="020B0306030504020204" pitchFamily="34" charset="0"/>
                <a:ea typeface="Open Sans Light" panose="020B0306030504020204" pitchFamily="34" charset="0"/>
                <a:cs typeface="Open Sans Light" panose="020B0306030504020204" pitchFamily="34" charset="0"/>
              </a:rPr>
              <a:t>interesses, empathie</a:t>
            </a:r>
          </a:p>
          <a:p>
            <a:endParaRPr lang="nl-NL"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nl-NL" sz="2800" b="1" dirty="0">
                <a:latin typeface="Open Sans Light" panose="020B0306030504020204" pitchFamily="34" charset="0"/>
                <a:ea typeface="Open Sans Light" panose="020B0306030504020204" pitchFamily="34" charset="0"/>
                <a:cs typeface="Open Sans Light" panose="020B0306030504020204" pitchFamily="34" charset="0"/>
              </a:rPr>
              <a:t>Achtergrond: </a:t>
            </a:r>
            <a:r>
              <a:rPr lang="nl-NL" sz="2800" dirty="0">
                <a:latin typeface="Open Sans Light" panose="020B0306030504020204" pitchFamily="34" charset="0"/>
                <a:ea typeface="Open Sans Light" panose="020B0306030504020204" pitchFamily="34" charset="0"/>
                <a:cs typeface="Open Sans Light" panose="020B0306030504020204" pitchFamily="34" charset="0"/>
              </a:rPr>
              <a:t>cultuur, opvoeding, religie</a:t>
            </a:r>
          </a:p>
          <a:p>
            <a:endParaRPr lang="nl-NL"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nl-NL" sz="2800" b="1" dirty="0">
                <a:latin typeface="Open Sans Light" panose="020B0306030504020204" pitchFamily="34" charset="0"/>
                <a:ea typeface="Open Sans Light" panose="020B0306030504020204" pitchFamily="34" charset="0"/>
                <a:cs typeface="Open Sans Light" panose="020B0306030504020204" pitchFamily="34" charset="0"/>
              </a:rPr>
              <a:t>Leefomgeving</a:t>
            </a:r>
            <a:r>
              <a:rPr lang="nl-NL" sz="2800" dirty="0">
                <a:latin typeface="Open Sans Light" panose="020B0306030504020204" pitchFamily="34" charset="0"/>
                <a:ea typeface="Open Sans Light" panose="020B0306030504020204" pitchFamily="34" charset="0"/>
                <a:cs typeface="Open Sans Light" panose="020B0306030504020204" pitchFamily="34" charset="0"/>
              </a:rPr>
              <a:t>: stad/dorp, meningen uit je </a:t>
            </a:r>
          </a:p>
          <a:p>
            <a:endParaRPr lang="nl-NL"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nl-NL" sz="2800" b="1" dirty="0">
                <a:latin typeface="Open Sans Light" panose="020B0306030504020204" pitchFamily="34" charset="0"/>
                <a:ea typeface="Open Sans Light" panose="020B0306030504020204" pitchFamily="34" charset="0"/>
                <a:cs typeface="Open Sans Light" panose="020B0306030504020204" pitchFamily="34" charset="0"/>
              </a:rPr>
              <a:t>Omgeving Demografische kenmerken: </a:t>
            </a:r>
            <a:r>
              <a:rPr lang="nl-NL" sz="2800" dirty="0">
                <a:latin typeface="Open Sans Light" panose="020B0306030504020204" pitchFamily="34" charset="0"/>
                <a:ea typeface="Open Sans Light" panose="020B0306030504020204" pitchFamily="34" charset="0"/>
                <a:cs typeface="Open Sans Light" panose="020B0306030504020204" pitchFamily="34" charset="0"/>
              </a:rPr>
              <a:t>leeftijd, opleiding, sekse, inkomen</a:t>
            </a:r>
          </a:p>
        </p:txBody>
      </p:sp>
      <p:pic>
        <p:nvPicPr>
          <p:cNvPr id="14" name="Afbeelding 13">
            <a:extLst>
              <a:ext uri="{FF2B5EF4-FFF2-40B4-BE49-F238E27FC236}">
                <a16:creationId xmlns:a16="http://schemas.microsoft.com/office/drawing/2014/main" id="{D2621B4F-0F91-8181-400D-1DC267E23F0B}"/>
              </a:ext>
            </a:extLst>
          </p:cNvPr>
          <p:cNvPicPr>
            <a:picLocks noChangeAspect="1"/>
          </p:cNvPicPr>
          <p:nvPr/>
        </p:nvPicPr>
        <p:blipFill>
          <a:blip r:embed="rId2"/>
          <a:stretch>
            <a:fillRect/>
          </a:stretch>
        </p:blipFill>
        <p:spPr>
          <a:xfrm>
            <a:off x="441574" y="3644001"/>
            <a:ext cx="8325438" cy="4991100"/>
          </a:xfrm>
          <a:prstGeom prst="rect">
            <a:avLst/>
          </a:prstGeom>
        </p:spPr>
      </p:pic>
    </p:spTree>
    <p:extLst>
      <p:ext uri="{BB962C8B-B14F-4D97-AF65-F5344CB8AC3E}">
        <p14:creationId xmlns:p14="http://schemas.microsoft.com/office/powerpoint/2010/main" val="3450096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086096" y="3086100"/>
            <a:ext cx="13201914" cy="6096000"/>
            <a:chOff x="0" y="0"/>
            <a:chExt cx="3477047" cy="1569590"/>
          </a:xfrm>
        </p:grpSpPr>
        <p:sp>
          <p:nvSpPr>
            <p:cNvPr id="4" name="Freeform 4"/>
            <p:cNvSpPr/>
            <p:nvPr/>
          </p:nvSpPr>
          <p:spPr>
            <a:xfrm>
              <a:off x="0" y="0"/>
              <a:ext cx="3477047" cy="1569591"/>
            </a:xfrm>
            <a:custGeom>
              <a:avLst/>
              <a:gdLst/>
              <a:ahLst/>
              <a:cxnLst/>
              <a:rect l="l" t="t" r="r" b="b"/>
              <a:pathLst>
                <a:path w="3477047" h="1569591">
                  <a:moveTo>
                    <a:pt x="0" y="0"/>
                  </a:moveTo>
                  <a:lnTo>
                    <a:pt x="3477047" y="0"/>
                  </a:lnTo>
                  <a:lnTo>
                    <a:pt x="3477047" y="1569591"/>
                  </a:lnTo>
                  <a:lnTo>
                    <a:pt x="0" y="1569591"/>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27601"/>
            <a:ext cx="758569" cy="701099"/>
            <a:chOff x="0" y="0"/>
            <a:chExt cx="199788" cy="184652"/>
          </a:xfrm>
        </p:grpSpPr>
        <p:sp>
          <p:nvSpPr>
            <p:cNvPr id="7" name="Freeform 7"/>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711730" y="1907800"/>
            <a:ext cx="12864540" cy="829651"/>
          </a:xfrm>
          <a:prstGeom prst="rect">
            <a:avLst/>
          </a:prstGeom>
        </p:spPr>
        <p:txBody>
          <a:bodyPr wrap="square" lIns="0" tIns="0" rIns="0" bIns="0" rtlCol="0" anchor="t">
            <a:spAutoFit/>
          </a:bodyPr>
          <a:lstStyle/>
          <a:p>
            <a:pPr>
              <a:lnSpc>
                <a:spcPts val="7391"/>
              </a:lnSpc>
            </a:pPr>
            <a:r>
              <a:rPr lang="en-US" sz="4000" dirty="0" err="1">
                <a:solidFill>
                  <a:srgbClr val="000000"/>
                </a:solidFill>
                <a:latin typeface="Open Sauce SemiBold"/>
              </a:rPr>
              <a:t>Opdracht</a:t>
            </a:r>
            <a:r>
              <a:rPr lang="en-US" sz="4000" dirty="0">
                <a:solidFill>
                  <a:srgbClr val="000000"/>
                </a:solidFill>
                <a:latin typeface="Open Sauce SemiBold"/>
              </a:rPr>
              <a:t>:</a:t>
            </a:r>
          </a:p>
        </p:txBody>
      </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 </a:t>
            </a:r>
          </a:p>
        </p:txBody>
      </p:sp>
      <p:sp>
        <p:nvSpPr>
          <p:cNvPr id="10" name="Tekstvak 9">
            <a:extLst>
              <a:ext uri="{FF2B5EF4-FFF2-40B4-BE49-F238E27FC236}">
                <a16:creationId xmlns:a16="http://schemas.microsoft.com/office/drawing/2014/main" id="{A4CD888A-2801-CB30-1D97-243473C9608F}"/>
              </a:ext>
            </a:extLst>
          </p:cNvPr>
          <p:cNvSpPr txBox="1"/>
          <p:nvPr/>
        </p:nvSpPr>
        <p:spPr>
          <a:xfrm>
            <a:off x="3806683" y="3287169"/>
            <a:ext cx="11049000" cy="5262979"/>
          </a:xfrm>
          <a:prstGeom prst="rect">
            <a:avLst/>
          </a:prstGeom>
          <a:noFill/>
        </p:spPr>
        <p:txBody>
          <a:bodyPr wrap="square" rtlCol="0">
            <a:spAutoFit/>
          </a:bodyPr>
          <a:lstStyle/>
          <a:p>
            <a:r>
              <a:rPr lang="nl-NL" sz="2800" dirty="0">
                <a:latin typeface="Open Sans Light" panose="020B0306030504020204" pitchFamily="34" charset="0"/>
                <a:ea typeface="Open Sans Light" panose="020B0306030504020204" pitchFamily="34" charset="0"/>
                <a:cs typeface="Open Sans Light" panose="020B0306030504020204" pitchFamily="34" charset="0"/>
              </a:rPr>
              <a:t>Bekijk de volgende stellingen over dierethiek:</a:t>
            </a:r>
          </a:p>
          <a:p>
            <a:endParaRPr lang="nl-NL" sz="2800" dirty="0">
              <a:latin typeface="Open Sans Light" panose="020B0306030504020204" pitchFamily="34" charset="0"/>
              <a:ea typeface="Open Sans Light" panose="020B0306030504020204" pitchFamily="34" charset="0"/>
              <a:cs typeface="Open Sans Light" panose="020B0306030504020204" pitchFamily="34" charset="0"/>
            </a:endParaRPr>
          </a:p>
          <a:p>
            <a:pPr marL="514350" indent="-514350">
              <a:buAutoNum type="arabicPeriod"/>
            </a:pPr>
            <a:r>
              <a:rPr lang="nl-NL" sz="2800" dirty="0">
                <a:latin typeface="Open Sans Light" panose="020B0306030504020204" pitchFamily="34" charset="0"/>
                <a:ea typeface="Open Sans Light" panose="020B0306030504020204" pitchFamily="34" charset="0"/>
                <a:cs typeface="Open Sans Light" panose="020B0306030504020204" pitchFamily="34" charset="0"/>
              </a:rPr>
              <a:t>We mogen dieren houden voor het bont.</a:t>
            </a:r>
          </a:p>
          <a:p>
            <a:pPr marL="514350" indent="-514350">
              <a:buAutoNum type="arabicPeriod"/>
            </a:pPr>
            <a:r>
              <a:rPr lang="nl-NL" sz="2800" dirty="0">
                <a:latin typeface="Open Sans Light" panose="020B0306030504020204" pitchFamily="34" charset="0"/>
                <a:ea typeface="Open Sans Light" panose="020B0306030504020204" pitchFamily="34" charset="0"/>
                <a:cs typeface="Open Sans Light" panose="020B0306030504020204" pitchFamily="34" charset="0"/>
              </a:rPr>
              <a:t>We mogen onderzoek doen op dieren voor onze medicijnen.</a:t>
            </a:r>
          </a:p>
          <a:p>
            <a:pPr marL="514350" indent="-514350">
              <a:buAutoNum type="arabicPeriod"/>
            </a:pPr>
            <a:r>
              <a:rPr lang="nl-NL" sz="2800" dirty="0">
                <a:latin typeface="Open Sans Light" panose="020B0306030504020204" pitchFamily="34" charset="0"/>
                <a:ea typeface="Open Sans Light" panose="020B0306030504020204" pitchFamily="34" charset="0"/>
                <a:cs typeface="Open Sans Light" panose="020B0306030504020204" pitchFamily="34" charset="0"/>
              </a:rPr>
              <a:t>We mogen dieren houden in een dierentuin.</a:t>
            </a:r>
          </a:p>
          <a:p>
            <a:pPr marL="514350" indent="-514350">
              <a:buAutoNum type="arabicPeriod"/>
            </a:pPr>
            <a:r>
              <a:rPr lang="nl-NL" sz="2800" dirty="0">
                <a:latin typeface="Open Sans Light" panose="020B0306030504020204" pitchFamily="34" charset="0"/>
                <a:ea typeface="Open Sans Light" panose="020B0306030504020204" pitchFamily="34" charset="0"/>
                <a:cs typeface="Open Sans Light" panose="020B0306030504020204" pitchFamily="34" charset="0"/>
              </a:rPr>
              <a:t>We mogen de dieren bij de </a:t>
            </a:r>
            <a:r>
              <a:rPr lang="nl-NL" sz="2800" dirty="0" err="1">
                <a:latin typeface="Open Sans Light" panose="020B0306030504020204" pitchFamily="34" charset="0"/>
                <a:ea typeface="Open Sans Light" panose="020B0306030504020204" pitchFamily="34" charset="0"/>
                <a:cs typeface="Open Sans Light" panose="020B0306030504020204" pitchFamily="34" charset="0"/>
              </a:rPr>
              <a:t>Oostvaardseplassen</a:t>
            </a:r>
            <a:r>
              <a:rPr lang="nl-NL" sz="2800" dirty="0">
                <a:latin typeface="Open Sans Light" panose="020B0306030504020204" pitchFamily="34" charset="0"/>
                <a:ea typeface="Open Sans Light" panose="020B0306030504020204" pitchFamily="34" charset="0"/>
                <a:cs typeface="Open Sans Light" panose="020B0306030504020204" pitchFamily="34" charset="0"/>
              </a:rPr>
              <a:t> bijvoeren.</a:t>
            </a:r>
          </a:p>
          <a:p>
            <a:pPr marL="514350" indent="-514350">
              <a:buAutoNum type="arabicPeriod"/>
            </a:pPr>
            <a:r>
              <a:rPr lang="nl-NL" sz="2800" dirty="0">
                <a:latin typeface="Open Sans Light" panose="020B0306030504020204" pitchFamily="34" charset="0"/>
                <a:ea typeface="Open Sans Light" panose="020B0306030504020204" pitchFamily="34" charset="0"/>
                <a:cs typeface="Open Sans Light" panose="020B0306030504020204" pitchFamily="34" charset="0"/>
              </a:rPr>
              <a:t>We mogen konijnen ook alleen houden.</a:t>
            </a:r>
          </a:p>
          <a:p>
            <a:pPr marL="514350" indent="-514350">
              <a:buAutoNum type="arabicPeriod"/>
            </a:pPr>
            <a:endParaRPr lang="nl-NL" sz="2800" dirty="0">
              <a:latin typeface="Open Sans Light" panose="020B0306030504020204" pitchFamily="34" charset="0"/>
              <a:ea typeface="Open Sans Light" panose="020B0306030504020204" pitchFamily="34" charset="0"/>
              <a:cs typeface="Open Sans Light" panose="020B0306030504020204" pitchFamily="34" charset="0"/>
            </a:endParaRPr>
          </a:p>
          <a:p>
            <a:pPr marL="514350" indent="-514350">
              <a:buAutoNum type="arabicPeriod"/>
            </a:pPr>
            <a:endParaRPr lang="nl-NL"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nl-NL" sz="2800" b="1" dirty="0">
                <a:latin typeface="Open Sans Light" panose="020B0306030504020204" pitchFamily="34" charset="0"/>
                <a:ea typeface="Open Sans Light" panose="020B0306030504020204" pitchFamily="34" charset="0"/>
                <a:cs typeface="Open Sans Light" panose="020B0306030504020204" pitchFamily="34" charset="0"/>
              </a:rPr>
              <a:t>Schrijf individueel je antwoorden op in je werkschrift en denk goed na waarom je dat vindt. </a:t>
            </a:r>
          </a:p>
          <a:p>
            <a:pPr marL="514350" indent="-514350">
              <a:buAutoNum type="arabicPeriod"/>
            </a:pPr>
            <a:endParaRPr lang="nl-NL" sz="2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283302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260" b="33224"/>
          <a:stretch>
            <a:fillRect/>
          </a:stretch>
        </p:blipFill>
        <p:spPr>
          <a:xfrm>
            <a:off x="0" y="0"/>
            <a:ext cx="18288000" cy="6160684"/>
          </a:xfrm>
          <a:prstGeom prst="rect">
            <a:avLst/>
          </a:prstGeom>
        </p:spPr>
      </p:pic>
      <p:grpSp>
        <p:nvGrpSpPr>
          <p:cNvPr id="3" name="Group 3"/>
          <p:cNvGrpSpPr/>
          <p:nvPr/>
        </p:nvGrpSpPr>
        <p:grpSpPr>
          <a:xfrm>
            <a:off x="0" y="-5758"/>
            <a:ext cx="18288000" cy="6166442"/>
            <a:chOff x="0" y="0"/>
            <a:chExt cx="4816593" cy="1624083"/>
          </a:xfrm>
        </p:grpSpPr>
        <p:sp>
          <p:nvSpPr>
            <p:cNvPr id="4" name="Freeform 4"/>
            <p:cNvSpPr/>
            <p:nvPr/>
          </p:nvSpPr>
          <p:spPr>
            <a:xfrm>
              <a:off x="0" y="0"/>
              <a:ext cx="4816592" cy="1624083"/>
            </a:xfrm>
            <a:custGeom>
              <a:avLst/>
              <a:gdLst/>
              <a:ahLst/>
              <a:cxnLst/>
              <a:rect l="l" t="t" r="r" b="b"/>
              <a:pathLst>
                <a:path w="4816592" h="1624083">
                  <a:moveTo>
                    <a:pt x="0" y="0"/>
                  </a:moveTo>
                  <a:lnTo>
                    <a:pt x="4816592" y="0"/>
                  </a:lnTo>
                  <a:lnTo>
                    <a:pt x="4816592" y="1624083"/>
                  </a:lnTo>
                  <a:lnTo>
                    <a:pt x="0" y="1624083"/>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514745" y="7589434"/>
            <a:ext cx="3258510" cy="758569"/>
            <a:chOff x="0" y="0"/>
            <a:chExt cx="858208" cy="199788"/>
          </a:xfrm>
        </p:grpSpPr>
        <p:sp>
          <p:nvSpPr>
            <p:cNvPr id="7" name="Freeform 7"/>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3292"/>
                </a:lnSpc>
              </a:pPr>
              <a:endParaRPr/>
            </a:p>
          </p:txBody>
        </p:sp>
      </p:grpSp>
      <p:sp>
        <p:nvSpPr>
          <p:cNvPr id="9" name="TextBox 9"/>
          <p:cNvSpPr txBox="1"/>
          <p:nvPr/>
        </p:nvSpPr>
        <p:spPr>
          <a:xfrm>
            <a:off x="4139625" y="3670499"/>
            <a:ext cx="10008751" cy="961682"/>
          </a:xfrm>
          <a:prstGeom prst="rect">
            <a:avLst/>
          </a:prstGeom>
        </p:spPr>
        <p:txBody>
          <a:bodyPr lIns="0" tIns="0" rIns="0" bIns="0" rtlCol="0" anchor="t">
            <a:spAutoFit/>
          </a:bodyPr>
          <a:lstStyle/>
          <a:p>
            <a:pPr algn="ctr">
              <a:lnSpc>
                <a:spcPts val="7893"/>
              </a:lnSpc>
            </a:pPr>
            <a:r>
              <a:rPr lang="en-US" sz="5638" dirty="0">
                <a:solidFill>
                  <a:srgbClr val="FFFFFF"/>
                </a:solidFill>
                <a:latin typeface="Open Sans Light Bold"/>
              </a:rPr>
              <a:t>Dank </a:t>
            </a:r>
            <a:r>
              <a:rPr lang="en-US" sz="5638" dirty="0" err="1">
                <a:solidFill>
                  <a:srgbClr val="FFFFFF"/>
                </a:solidFill>
                <a:latin typeface="Open Sans Light Bold"/>
              </a:rPr>
              <a:t>voor</a:t>
            </a:r>
            <a:r>
              <a:rPr lang="en-US" sz="5638" dirty="0">
                <a:solidFill>
                  <a:srgbClr val="FFFFFF"/>
                </a:solidFill>
                <a:latin typeface="Open Sans Light Bold"/>
              </a:rPr>
              <a:t> de </a:t>
            </a:r>
            <a:r>
              <a:rPr lang="en-US" sz="5638" dirty="0" err="1">
                <a:solidFill>
                  <a:srgbClr val="FFFFFF"/>
                </a:solidFill>
                <a:latin typeface="Open Sans Light Bold"/>
              </a:rPr>
              <a:t>aandacht</a:t>
            </a:r>
            <a:endParaRPr lang="en-US" sz="5638" dirty="0">
              <a:solidFill>
                <a:srgbClr val="FFFFFF"/>
              </a:solidFill>
              <a:latin typeface="Open Sans Light Bold"/>
            </a:endParaRPr>
          </a:p>
        </p:txBody>
      </p:sp>
      <p:sp>
        <p:nvSpPr>
          <p:cNvPr id="11" name="TextBox 11"/>
          <p:cNvSpPr txBox="1"/>
          <p:nvPr/>
        </p:nvSpPr>
        <p:spPr>
          <a:xfrm>
            <a:off x="7923788" y="7702574"/>
            <a:ext cx="2440424" cy="472658"/>
          </a:xfrm>
          <a:prstGeom prst="rect">
            <a:avLst/>
          </a:prstGeom>
        </p:spPr>
        <p:txBody>
          <a:bodyPr lIns="0" tIns="0" rIns="0" bIns="0" rtlCol="0" anchor="t">
            <a:spAutoFit/>
          </a:bodyPr>
          <a:lstStyle/>
          <a:p>
            <a:pPr algn="ctr">
              <a:lnSpc>
                <a:spcPts val="3873"/>
              </a:lnSpc>
            </a:pPr>
            <a:r>
              <a:rPr lang="en-US" sz="2766" dirty="0">
                <a:solidFill>
                  <a:srgbClr val="FFFFFF"/>
                </a:solidFill>
                <a:latin typeface="Open Sauce SemiBold"/>
              </a:rPr>
              <a:t>Les 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820" b="16314"/>
          <a:stretch>
            <a:fillRect/>
          </a:stretch>
        </p:blipFill>
        <p:spPr>
          <a:xfrm>
            <a:off x="0" y="2968309"/>
            <a:ext cx="18288000" cy="5959539"/>
          </a:xfrm>
          <a:prstGeom prst="rect">
            <a:avLst/>
          </a:prstGeom>
        </p:spPr>
      </p:pic>
      <p:grpSp>
        <p:nvGrpSpPr>
          <p:cNvPr id="3" name="Group 3"/>
          <p:cNvGrpSpPr/>
          <p:nvPr/>
        </p:nvGrpSpPr>
        <p:grpSpPr>
          <a:xfrm>
            <a:off x="5086086" y="2968309"/>
            <a:ext cx="13201914" cy="5959539"/>
            <a:chOff x="0" y="0"/>
            <a:chExt cx="3477047" cy="1569590"/>
          </a:xfrm>
        </p:grpSpPr>
        <p:sp>
          <p:nvSpPr>
            <p:cNvPr id="4" name="Freeform 4"/>
            <p:cNvSpPr/>
            <p:nvPr/>
          </p:nvSpPr>
          <p:spPr>
            <a:xfrm>
              <a:off x="0" y="0"/>
              <a:ext cx="3477047" cy="1569591"/>
            </a:xfrm>
            <a:custGeom>
              <a:avLst/>
              <a:gdLst/>
              <a:ahLst/>
              <a:cxnLst/>
              <a:rect l="l" t="t" r="r" b="b"/>
              <a:pathLst>
                <a:path w="3477047" h="1569591">
                  <a:moveTo>
                    <a:pt x="0" y="0"/>
                  </a:moveTo>
                  <a:lnTo>
                    <a:pt x="3477047" y="0"/>
                  </a:lnTo>
                  <a:lnTo>
                    <a:pt x="3477047" y="1569591"/>
                  </a:lnTo>
                  <a:lnTo>
                    <a:pt x="0" y="1569591"/>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27601"/>
            <a:ext cx="758569" cy="701099"/>
            <a:chOff x="0" y="0"/>
            <a:chExt cx="199788" cy="184652"/>
          </a:xfrm>
        </p:grpSpPr>
        <p:sp>
          <p:nvSpPr>
            <p:cNvPr id="7" name="Freeform 7"/>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086086" y="1717322"/>
            <a:ext cx="6153189" cy="1046991"/>
          </a:xfrm>
          <a:prstGeom prst="rect">
            <a:avLst/>
          </a:prstGeom>
        </p:spPr>
        <p:txBody>
          <a:bodyPr lIns="0" tIns="0" rIns="0" bIns="0" rtlCol="0" anchor="t">
            <a:spAutoFit/>
          </a:bodyPr>
          <a:lstStyle/>
          <a:p>
            <a:pPr>
              <a:lnSpc>
                <a:spcPts val="7391"/>
              </a:lnSpc>
            </a:pPr>
            <a:r>
              <a:rPr lang="en-US" sz="5279" dirty="0" err="1">
                <a:solidFill>
                  <a:srgbClr val="000000"/>
                </a:solidFill>
                <a:latin typeface="Agrandir"/>
              </a:rPr>
              <a:t>Vandaag</a:t>
            </a:r>
            <a:endParaRPr lang="en-US" sz="5279" dirty="0">
              <a:solidFill>
                <a:srgbClr val="000000"/>
              </a:solidFill>
              <a:latin typeface="Agrandir"/>
            </a:endParaRPr>
          </a:p>
        </p:txBody>
      </p:sp>
      <p:sp>
        <p:nvSpPr>
          <p:cNvPr id="10" name="TextBox 10"/>
          <p:cNvSpPr txBox="1"/>
          <p:nvPr/>
        </p:nvSpPr>
        <p:spPr>
          <a:xfrm>
            <a:off x="5791200" y="3987445"/>
            <a:ext cx="10324746" cy="4712316"/>
          </a:xfrm>
          <a:prstGeom prst="rect">
            <a:avLst/>
          </a:prstGeom>
        </p:spPr>
        <p:txBody>
          <a:bodyPr lIns="0" tIns="0" rIns="0" bIns="0" rtlCol="0" anchor="t">
            <a:spAutoFit/>
          </a:bodyPr>
          <a:lstStyle/>
          <a:p>
            <a:pPr marL="812318" lvl="1" indent="-406159">
              <a:lnSpc>
                <a:spcPts val="5267"/>
              </a:lnSpc>
              <a:buFont typeface="Arial"/>
              <a:buChar char="•"/>
            </a:pPr>
            <a:r>
              <a:rPr lang="en-US" sz="3762" dirty="0" err="1">
                <a:solidFill>
                  <a:srgbClr val="000000"/>
                </a:solidFill>
                <a:latin typeface="Open Sans Light"/>
              </a:rPr>
              <a:t>Definitie</a:t>
            </a:r>
            <a:r>
              <a:rPr lang="en-US" sz="3762" dirty="0">
                <a:solidFill>
                  <a:srgbClr val="000000"/>
                </a:solidFill>
                <a:latin typeface="Open Sans Light"/>
              </a:rPr>
              <a:t> </a:t>
            </a:r>
            <a:r>
              <a:rPr lang="en-US" sz="3762" dirty="0" err="1">
                <a:solidFill>
                  <a:srgbClr val="000000"/>
                </a:solidFill>
                <a:latin typeface="Open Sans Light"/>
              </a:rPr>
              <a:t>welzijn</a:t>
            </a:r>
            <a:endParaRPr lang="en-US" sz="3762" dirty="0">
              <a:solidFill>
                <a:srgbClr val="000000"/>
              </a:solidFill>
              <a:latin typeface="Open Sans Light"/>
            </a:endParaRPr>
          </a:p>
          <a:p>
            <a:pPr marL="812318" lvl="1" indent="-406159">
              <a:lnSpc>
                <a:spcPts val="5267"/>
              </a:lnSpc>
              <a:buFont typeface="Arial"/>
              <a:buChar char="•"/>
            </a:pPr>
            <a:endParaRPr lang="en-US" sz="3762" dirty="0">
              <a:solidFill>
                <a:srgbClr val="000000"/>
              </a:solidFill>
              <a:latin typeface="Open Sans Light"/>
            </a:endParaRPr>
          </a:p>
          <a:p>
            <a:pPr marL="812318" lvl="1" indent="-406159">
              <a:lnSpc>
                <a:spcPts val="5267"/>
              </a:lnSpc>
              <a:buFont typeface="Arial"/>
              <a:buChar char="•"/>
            </a:pPr>
            <a:r>
              <a:rPr lang="en-US" sz="3762" dirty="0" err="1">
                <a:solidFill>
                  <a:srgbClr val="000000"/>
                </a:solidFill>
                <a:latin typeface="Open Sans Light"/>
              </a:rPr>
              <a:t>Definitie</a:t>
            </a:r>
            <a:r>
              <a:rPr lang="en-US" sz="3762" dirty="0">
                <a:solidFill>
                  <a:srgbClr val="000000"/>
                </a:solidFill>
                <a:latin typeface="Open Sans Light"/>
              </a:rPr>
              <a:t> </a:t>
            </a:r>
            <a:r>
              <a:rPr lang="en-US" sz="3762" dirty="0" err="1">
                <a:solidFill>
                  <a:srgbClr val="000000"/>
                </a:solidFill>
                <a:latin typeface="Open Sans Light"/>
              </a:rPr>
              <a:t>ethiek</a:t>
            </a:r>
            <a:endParaRPr lang="en-US" sz="3762" dirty="0">
              <a:solidFill>
                <a:srgbClr val="000000"/>
              </a:solidFill>
              <a:latin typeface="Open Sans Light"/>
            </a:endParaRPr>
          </a:p>
          <a:p>
            <a:pPr marL="812318" lvl="1" indent="-406159">
              <a:lnSpc>
                <a:spcPts val="5267"/>
              </a:lnSpc>
              <a:buFont typeface="Arial"/>
              <a:buChar char="•"/>
            </a:pPr>
            <a:endParaRPr lang="en-US" sz="3762" dirty="0">
              <a:solidFill>
                <a:srgbClr val="000000"/>
              </a:solidFill>
              <a:latin typeface="Open Sans Light"/>
            </a:endParaRPr>
          </a:p>
          <a:p>
            <a:pPr marL="812318" lvl="1" indent="-406159">
              <a:lnSpc>
                <a:spcPts val="5267"/>
              </a:lnSpc>
              <a:buFont typeface="Arial"/>
              <a:buChar char="•"/>
            </a:pPr>
            <a:r>
              <a:rPr lang="en-US" sz="3762" dirty="0" err="1">
                <a:solidFill>
                  <a:srgbClr val="000000"/>
                </a:solidFill>
                <a:latin typeface="Open Sans Light"/>
              </a:rPr>
              <a:t>Opdracht</a:t>
            </a:r>
            <a:r>
              <a:rPr lang="en-US" sz="3762" dirty="0">
                <a:solidFill>
                  <a:srgbClr val="000000"/>
                </a:solidFill>
                <a:latin typeface="Open Sans Light"/>
              </a:rPr>
              <a:t> </a:t>
            </a:r>
          </a:p>
          <a:p>
            <a:pPr marL="812318" lvl="1" indent="-406159">
              <a:lnSpc>
                <a:spcPts val="5267"/>
              </a:lnSpc>
              <a:buFont typeface="Arial"/>
              <a:buChar char="•"/>
            </a:pPr>
            <a:endParaRPr lang="en-US" sz="3762" dirty="0">
              <a:solidFill>
                <a:srgbClr val="000000"/>
              </a:solidFill>
              <a:latin typeface="Open Sans Light"/>
            </a:endParaRPr>
          </a:p>
          <a:p>
            <a:pPr marL="812318" lvl="1" indent="-406159">
              <a:lnSpc>
                <a:spcPts val="5267"/>
              </a:lnSpc>
              <a:buFont typeface="Arial"/>
              <a:buChar char="•"/>
            </a:pPr>
            <a:endParaRPr lang="en-US" sz="3762" dirty="0">
              <a:solidFill>
                <a:srgbClr val="000000"/>
              </a:solidFill>
              <a:latin typeface="Open Sans Light"/>
            </a:endParaRPr>
          </a:p>
        </p:txBody>
      </p:sp>
      <p:sp>
        <p:nvSpPr>
          <p:cNvPr id="11" name="TextBox 11"/>
          <p:cNvSpPr txBox="1"/>
          <p:nvPr/>
        </p:nvSpPr>
        <p:spPr>
          <a:xfrm>
            <a:off x="1028700" y="413247"/>
            <a:ext cx="1181100" cy="456663"/>
          </a:xfrm>
          <a:prstGeom prst="rect">
            <a:avLst/>
          </a:prstGeom>
        </p:spPr>
        <p:txBody>
          <a:bodyPr wrap="square" lIns="0" tIns="0" rIns="0" bIns="0" rtlCol="0" anchor="t">
            <a:spAutoFit/>
          </a:bodyPr>
          <a:lstStyle/>
          <a:p>
            <a:pPr>
              <a:lnSpc>
                <a:spcPts val="3873"/>
              </a:lnSpc>
            </a:pPr>
            <a:r>
              <a:rPr lang="en-US" sz="2766" dirty="0">
                <a:solidFill>
                  <a:srgbClr val="000000"/>
                </a:solidFill>
                <a:latin typeface="Open Sauce SemiBold"/>
              </a:rPr>
              <a:t>LES 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srcRect t="25820" b="7664"/>
          <a:stretch>
            <a:fillRect/>
          </a:stretch>
        </p:blipFill>
        <p:spPr>
          <a:xfrm>
            <a:off x="758569" y="2235568"/>
            <a:ext cx="6750738" cy="6735383"/>
          </a:xfrm>
          <a:prstGeom prst="rect">
            <a:avLst/>
          </a:prstGeom>
        </p:spPr>
      </p:pic>
      <p:sp>
        <p:nvSpPr>
          <p:cNvPr id="6" name="TextBox 6"/>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a:t>
            </a:r>
          </a:p>
        </p:txBody>
      </p:sp>
      <p:grpSp>
        <p:nvGrpSpPr>
          <p:cNvPr id="7" name="Group 7"/>
          <p:cNvGrpSpPr/>
          <p:nvPr/>
        </p:nvGrpSpPr>
        <p:grpSpPr>
          <a:xfrm>
            <a:off x="8175649" y="3336387"/>
            <a:ext cx="3258510" cy="758569"/>
            <a:chOff x="0" y="0"/>
            <a:chExt cx="858208" cy="199788"/>
          </a:xfrm>
        </p:grpSpPr>
        <p:sp>
          <p:nvSpPr>
            <p:cNvPr id="8" name="Freeform 8"/>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BD59"/>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3292"/>
                </a:lnSpc>
              </a:pPr>
              <a:endParaRPr dirty="0"/>
            </a:p>
          </p:txBody>
        </p:sp>
      </p:grpSp>
      <p:sp>
        <p:nvSpPr>
          <p:cNvPr id="10" name="TextBox 10"/>
          <p:cNvSpPr txBox="1"/>
          <p:nvPr/>
        </p:nvSpPr>
        <p:spPr>
          <a:xfrm>
            <a:off x="8584692" y="3449528"/>
            <a:ext cx="2440424" cy="472658"/>
          </a:xfrm>
          <a:prstGeom prst="rect">
            <a:avLst/>
          </a:prstGeom>
        </p:spPr>
        <p:txBody>
          <a:bodyPr lIns="0" tIns="0" rIns="0" bIns="0" rtlCol="0" anchor="t">
            <a:spAutoFit/>
          </a:bodyPr>
          <a:lstStyle/>
          <a:p>
            <a:pPr>
              <a:lnSpc>
                <a:spcPts val="3873"/>
              </a:lnSpc>
            </a:pPr>
            <a:r>
              <a:rPr lang="en-US" sz="2766" dirty="0" err="1">
                <a:solidFill>
                  <a:srgbClr val="FFFFFF"/>
                </a:solidFill>
                <a:latin typeface="Open Sauce SemiBold"/>
              </a:rPr>
              <a:t>Leerdoelen</a:t>
            </a:r>
            <a:endParaRPr lang="en-US" sz="2766" dirty="0">
              <a:solidFill>
                <a:srgbClr val="FFFFFF"/>
              </a:solidFill>
              <a:latin typeface="Open Sauce SemiBold"/>
            </a:endParaRPr>
          </a:p>
        </p:txBody>
      </p:sp>
      <p:sp>
        <p:nvSpPr>
          <p:cNvPr id="13" name="Tekstvak 12">
            <a:extLst>
              <a:ext uri="{FF2B5EF4-FFF2-40B4-BE49-F238E27FC236}">
                <a16:creationId xmlns:a16="http://schemas.microsoft.com/office/drawing/2014/main" id="{E250CDA4-BFF7-93AD-1263-502C824FDE4C}"/>
              </a:ext>
            </a:extLst>
          </p:cNvPr>
          <p:cNvSpPr txBox="1"/>
          <p:nvPr/>
        </p:nvSpPr>
        <p:spPr>
          <a:xfrm>
            <a:off x="8267876" y="4529656"/>
            <a:ext cx="9144000" cy="3785652"/>
          </a:xfrm>
          <a:prstGeom prst="rect">
            <a:avLst/>
          </a:prstGeom>
          <a:noFill/>
        </p:spPr>
        <p:txBody>
          <a:bodyPr wrap="square">
            <a:spAutoFit/>
          </a:bodyPr>
          <a:lstStyle/>
          <a:p>
            <a:pPr marL="342900" indent="-342900">
              <a:buFont typeface="Arial" panose="020B0604020202020204" pitchFamily="34" charset="0"/>
              <a:buChar char="•"/>
            </a:pPr>
            <a:r>
              <a:rPr lang="nl-NL" sz="2400" dirty="0">
                <a:latin typeface="Open Sans Light" panose="020B0306030504020204" pitchFamily="34" charset="0"/>
                <a:ea typeface="Open Sans Light" panose="020B0306030504020204" pitchFamily="34" charset="0"/>
                <a:cs typeface="Open Sans Light" panose="020B0306030504020204" pitchFamily="34" charset="0"/>
              </a:rPr>
              <a:t>Je kunt benoemen wat wij onder welzijn wordt verstaan</a:t>
            </a:r>
          </a:p>
          <a:p>
            <a:pPr marL="342900" indent="-342900">
              <a:buFont typeface="Arial" panose="020B0604020202020204" pitchFamily="34" charset="0"/>
              <a:buChar char="•"/>
            </a:pPr>
            <a:endParaRPr lang="nl-NL" sz="24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nl-NL" sz="2400" dirty="0">
                <a:latin typeface="Open Sans Light" panose="020B0306030504020204" pitchFamily="34" charset="0"/>
                <a:ea typeface="Open Sans Light" panose="020B0306030504020204" pitchFamily="34" charset="0"/>
                <a:cs typeface="Open Sans Light" panose="020B0306030504020204" pitchFamily="34" charset="0"/>
              </a:rPr>
              <a:t>Je kunt benoemen wat wij onder ethiek wordt verstaan</a:t>
            </a:r>
          </a:p>
          <a:p>
            <a:pPr marL="342900" indent="-342900">
              <a:buFont typeface="Arial" panose="020B0604020202020204" pitchFamily="34" charset="0"/>
              <a:buChar char="•"/>
            </a:pPr>
            <a:endParaRPr lang="nl-NL" sz="24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nl-NL" sz="2400" dirty="0">
                <a:latin typeface="Open Sans Light" panose="020B0306030504020204" pitchFamily="34" charset="0"/>
                <a:ea typeface="Open Sans Light" panose="020B0306030504020204" pitchFamily="34" charset="0"/>
                <a:cs typeface="Open Sans Light" panose="020B0306030504020204" pitchFamily="34" charset="0"/>
              </a:rPr>
              <a:t>Je kunt benoemen wat signalen zijn voor dierenmishandeling</a:t>
            </a:r>
          </a:p>
          <a:p>
            <a:pPr marL="342900" indent="-342900">
              <a:buFont typeface="Arial" panose="020B0604020202020204" pitchFamily="34" charset="0"/>
              <a:buChar char="•"/>
            </a:pPr>
            <a:endParaRPr lang="nl-NL" sz="24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nl-NL" sz="2400" dirty="0">
                <a:latin typeface="Open Sans Light" panose="020B0306030504020204" pitchFamily="34" charset="0"/>
                <a:ea typeface="Open Sans Light" panose="020B0306030504020204" pitchFamily="34" charset="0"/>
                <a:cs typeface="Open Sans Light" panose="020B0306030504020204" pitchFamily="34" charset="0"/>
              </a:rPr>
              <a:t>Je kunt benoemen wat het belang is van tijdig signaleren van dierenmishandeling</a:t>
            </a:r>
          </a:p>
          <a:p>
            <a:pPr marL="342900" indent="-342900">
              <a:buFont typeface="Arial" panose="020B0604020202020204" pitchFamily="34" charset="0"/>
              <a:buChar char="•"/>
            </a:pPr>
            <a:endParaRPr lang="nl-NL" sz="24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nl-NL" sz="2400" dirty="0">
                <a:latin typeface="Open Sans Light" panose="020B0306030504020204" pitchFamily="34" charset="0"/>
                <a:ea typeface="Open Sans Light" panose="020B0306030504020204" pitchFamily="34" charset="0"/>
                <a:cs typeface="Open Sans Light" panose="020B0306030504020204" pitchFamily="34" charset="0"/>
              </a:rPr>
              <a:t>Je kan een mening vormen en deze uitdragen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32300" y="1943372"/>
            <a:ext cx="6588431" cy="6261480"/>
            <a:chOff x="0" y="0"/>
            <a:chExt cx="1735225" cy="1649114"/>
          </a:xfrm>
        </p:grpSpPr>
        <p:sp>
          <p:nvSpPr>
            <p:cNvPr id="9" name="Freeform 9"/>
            <p:cNvSpPr/>
            <p:nvPr/>
          </p:nvSpPr>
          <p:spPr>
            <a:xfrm>
              <a:off x="0" y="0"/>
              <a:ext cx="1735225" cy="1649114"/>
            </a:xfrm>
            <a:custGeom>
              <a:avLst/>
              <a:gdLst/>
              <a:ahLst/>
              <a:cxnLst/>
              <a:rect l="l" t="t" r="r" b="b"/>
              <a:pathLst>
                <a:path w="1735225" h="1649114">
                  <a:moveTo>
                    <a:pt x="38778" y="0"/>
                  </a:moveTo>
                  <a:lnTo>
                    <a:pt x="1696447" y="0"/>
                  </a:lnTo>
                  <a:cubicBezTo>
                    <a:pt x="1706731" y="0"/>
                    <a:pt x="1716595" y="4085"/>
                    <a:pt x="1723867" y="11358"/>
                  </a:cubicBezTo>
                  <a:cubicBezTo>
                    <a:pt x="1731139" y="18630"/>
                    <a:pt x="1735225" y="28493"/>
                    <a:pt x="1735225" y="38778"/>
                  </a:cubicBezTo>
                  <a:lnTo>
                    <a:pt x="1735225" y="1610336"/>
                  </a:lnTo>
                  <a:cubicBezTo>
                    <a:pt x="1735225" y="1631753"/>
                    <a:pt x="1717863" y="1649114"/>
                    <a:pt x="1696447" y="1649114"/>
                  </a:cubicBezTo>
                  <a:lnTo>
                    <a:pt x="38778" y="1649114"/>
                  </a:lnTo>
                  <a:cubicBezTo>
                    <a:pt x="28493" y="1649114"/>
                    <a:pt x="18630" y="1645029"/>
                    <a:pt x="11358" y="1637756"/>
                  </a:cubicBezTo>
                  <a:cubicBezTo>
                    <a:pt x="4085" y="1630484"/>
                    <a:pt x="0" y="1620621"/>
                    <a:pt x="0" y="1610336"/>
                  </a:cubicBezTo>
                  <a:lnTo>
                    <a:pt x="0" y="38778"/>
                  </a:lnTo>
                  <a:cubicBezTo>
                    <a:pt x="0" y="28493"/>
                    <a:pt x="4085" y="18630"/>
                    <a:pt x="11358" y="11358"/>
                  </a:cubicBezTo>
                  <a:cubicBezTo>
                    <a:pt x="18630" y="4085"/>
                    <a:pt x="28493" y="0"/>
                    <a:pt x="38778" y="0"/>
                  </a:cubicBezTo>
                  <a:close/>
                </a:path>
              </a:pathLst>
            </a:custGeom>
            <a:solidFill>
              <a:srgbClr val="FFFFFF"/>
            </a:solidFill>
            <a:ln w="38100">
              <a:solidFill>
                <a:srgbClr val="B4B4B4"/>
              </a:solidFill>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a:t>
            </a:r>
          </a:p>
        </p:txBody>
      </p:sp>
      <p:sp>
        <p:nvSpPr>
          <p:cNvPr id="15" name="TextBox 15"/>
          <p:cNvSpPr txBox="1"/>
          <p:nvPr/>
        </p:nvSpPr>
        <p:spPr>
          <a:xfrm>
            <a:off x="829089" y="3691457"/>
            <a:ext cx="6394851" cy="2765309"/>
          </a:xfrm>
          <a:prstGeom prst="rect">
            <a:avLst/>
          </a:prstGeom>
        </p:spPr>
        <p:txBody>
          <a:bodyPr wrap="square" lIns="0" tIns="0" rIns="0" bIns="0" rtlCol="0" anchor="t">
            <a:spAutoFit/>
          </a:bodyPr>
          <a:lstStyle/>
          <a:p>
            <a:pPr algn="ctr">
              <a:lnSpc>
                <a:spcPts val="7391"/>
              </a:lnSpc>
            </a:pPr>
            <a:r>
              <a:rPr lang="en-US" sz="5279" dirty="0" err="1">
                <a:solidFill>
                  <a:srgbClr val="FFBD59"/>
                </a:solidFill>
                <a:latin typeface="Open Sauce SemiBold"/>
              </a:rPr>
              <a:t>Waar</a:t>
            </a:r>
            <a:r>
              <a:rPr lang="en-US" sz="5279" dirty="0">
                <a:solidFill>
                  <a:srgbClr val="FFBD59"/>
                </a:solidFill>
                <a:latin typeface="Open Sauce SemiBold"/>
              </a:rPr>
              <a:t> </a:t>
            </a:r>
            <a:r>
              <a:rPr lang="en-US" sz="5279" dirty="0" err="1">
                <a:solidFill>
                  <a:srgbClr val="FFBD59"/>
                </a:solidFill>
                <a:latin typeface="Open Sauce SemiBold"/>
              </a:rPr>
              <a:t>denk</a:t>
            </a:r>
            <a:r>
              <a:rPr lang="en-US" sz="5279" dirty="0">
                <a:solidFill>
                  <a:srgbClr val="FFBD59"/>
                </a:solidFill>
                <a:latin typeface="Open Sauce SemiBold"/>
              </a:rPr>
              <a:t> je </a:t>
            </a:r>
            <a:r>
              <a:rPr lang="en-US" sz="5279" dirty="0" err="1">
                <a:solidFill>
                  <a:srgbClr val="FFBD59"/>
                </a:solidFill>
                <a:latin typeface="Open Sauce SemiBold"/>
              </a:rPr>
              <a:t>aan</a:t>
            </a:r>
            <a:r>
              <a:rPr lang="en-US" sz="5279" dirty="0">
                <a:solidFill>
                  <a:srgbClr val="FFBD59"/>
                </a:solidFill>
                <a:latin typeface="Open Sauce SemiBold"/>
              </a:rPr>
              <a:t> </a:t>
            </a:r>
            <a:r>
              <a:rPr lang="en-US" sz="5279" dirty="0" err="1">
                <a:solidFill>
                  <a:srgbClr val="FFBD59"/>
                </a:solidFill>
                <a:latin typeface="Open Sauce SemiBold"/>
              </a:rPr>
              <a:t>bij</a:t>
            </a:r>
            <a:r>
              <a:rPr lang="en-US" sz="5279" dirty="0">
                <a:solidFill>
                  <a:srgbClr val="FFBD59"/>
                </a:solidFill>
                <a:latin typeface="Open Sauce SemiBold"/>
              </a:rPr>
              <a:t> het </a:t>
            </a:r>
            <a:r>
              <a:rPr lang="en-US" sz="5279" dirty="0" err="1">
                <a:solidFill>
                  <a:srgbClr val="FFBD59"/>
                </a:solidFill>
                <a:latin typeface="Open Sauce SemiBold"/>
              </a:rPr>
              <a:t>woord</a:t>
            </a:r>
            <a:r>
              <a:rPr lang="en-US" sz="5279" dirty="0">
                <a:solidFill>
                  <a:srgbClr val="FFBD59"/>
                </a:solidFill>
                <a:latin typeface="Open Sauce SemiBold"/>
              </a:rPr>
              <a:t> </a:t>
            </a:r>
            <a:r>
              <a:rPr lang="en-US" sz="5279" dirty="0" err="1">
                <a:solidFill>
                  <a:srgbClr val="FFBD59"/>
                </a:solidFill>
                <a:latin typeface="Open Sauce SemiBold"/>
              </a:rPr>
              <a:t>dierwelzijn</a:t>
            </a:r>
            <a:r>
              <a:rPr lang="en-US" sz="5279" dirty="0">
                <a:solidFill>
                  <a:srgbClr val="FFBD59"/>
                </a:solidFill>
                <a:latin typeface="Open Sauce SemiBold"/>
              </a:rPr>
              <a:t>?</a:t>
            </a:r>
          </a:p>
        </p:txBody>
      </p:sp>
      <p:pic>
        <p:nvPicPr>
          <p:cNvPr id="14" name="Afbeelding 13">
            <a:extLst>
              <a:ext uri="{FF2B5EF4-FFF2-40B4-BE49-F238E27FC236}">
                <a16:creationId xmlns:a16="http://schemas.microsoft.com/office/drawing/2014/main" id="{9BF141DB-614C-7AAF-561A-738952C680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9233568" y="2839040"/>
            <a:ext cx="7232881" cy="406246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l="16721" r="16721"/>
          <a:stretch/>
        </p:blipFill>
        <p:spPr>
          <a:xfrm>
            <a:off x="8763000" y="1659092"/>
            <a:ext cx="7468015" cy="7451029"/>
          </a:xfrm>
          <a:prstGeom prst="rect">
            <a:avLst/>
          </a:prstGeom>
        </p:spPr>
      </p:pic>
      <p:sp>
        <p:nvSpPr>
          <p:cNvPr id="6" name="TextBox 6"/>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a:t>
            </a:r>
          </a:p>
        </p:txBody>
      </p:sp>
      <p:grpSp>
        <p:nvGrpSpPr>
          <p:cNvPr id="7" name="Group 7"/>
          <p:cNvGrpSpPr/>
          <p:nvPr/>
        </p:nvGrpSpPr>
        <p:grpSpPr>
          <a:xfrm>
            <a:off x="1028700" y="2009554"/>
            <a:ext cx="6134100" cy="758569"/>
            <a:chOff x="0" y="0"/>
            <a:chExt cx="858208" cy="199788"/>
          </a:xfrm>
        </p:grpSpPr>
        <p:sp>
          <p:nvSpPr>
            <p:cNvPr id="8" name="Freeform 8"/>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BD59"/>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3292"/>
                </a:lnSpc>
              </a:pPr>
              <a:endParaRPr/>
            </a:p>
          </p:txBody>
        </p:sp>
      </p:grpSp>
      <p:sp>
        <p:nvSpPr>
          <p:cNvPr id="10" name="TextBox 10"/>
          <p:cNvSpPr txBox="1"/>
          <p:nvPr/>
        </p:nvSpPr>
        <p:spPr>
          <a:xfrm>
            <a:off x="1295400" y="2160508"/>
            <a:ext cx="5025942" cy="469487"/>
          </a:xfrm>
          <a:prstGeom prst="rect">
            <a:avLst/>
          </a:prstGeom>
        </p:spPr>
        <p:txBody>
          <a:bodyPr wrap="square" lIns="0" tIns="0" rIns="0" bIns="0" rtlCol="0" anchor="t">
            <a:spAutoFit/>
          </a:bodyPr>
          <a:lstStyle/>
          <a:p>
            <a:pPr>
              <a:lnSpc>
                <a:spcPts val="3873"/>
              </a:lnSpc>
            </a:pPr>
            <a:r>
              <a:rPr lang="en-US" sz="3200" dirty="0">
                <a:solidFill>
                  <a:srgbClr val="FFFFFF"/>
                </a:solidFill>
                <a:latin typeface="Open Sauce SemiBold"/>
              </a:rPr>
              <a:t>Hoe </a:t>
            </a:r>
            <a:r>
              <a:rPr lang="en-US" sz="3200" dirty="0" err="1">
                <a:solidFill>
                  <a:srgbClr val="FFFFFF"/>
                </a:solidFill>
                <a:latin typeface="Open Sauce SemiBold"/>
              </a:rPr>
              <a:t>wij</a:t>
            </a:r>
            <a:r>
              <a:rPr lang="en-US" sz="3200" dirty="0">
                <a:solidFill>
                  <a:srgbClr val="FFFFFF"/>
                </a:solidFill>
                <a:latin typeface="Open Sauce SemiBold"/>
              </a:rPr>
              <a:t> </a:t>
            </a:r>
            <a:r>
              <a:rPr lang="en-US" sz="3200" dirty="0" err="1">
                <a:solidFill>
                  <a:srgbClr val="FFFFFF"/>
                </a:solidFill>
                <a:latin typeface="Open Sauce SemiBold"/>
              </a:rPr>
              <a:t>dierwelzijn</a:t>
            </a:r>
            <a:r>
              <a:rPr lang="en-US" sz="3200" dirty="0">
                <a:solidFill>
                  <a:srgbClr val="FFFFFF"/>
                </a:solidFill>
                <a:latin typeface="Open Sauce SemiBold"/>
              </a:rPr>
              <a:t> </a:t>
            </a:r>
            <a:r>
              <a:rPr lang="en-US" sz="3200" dirty="0" err="1">
                <a:solidFill>
                  <a:srgbClr val="FFFFFF"/>
                </a:solidFill>
                <a:latin typeface="Open Sauce SemiBold"/>
              </a:rPr>
              <a:t>zien</a:t>
            </a:r>
            <a:r>
              <a:rPr lang="en-US" sz="3200" dirty="0">
                <a:solidFill>
                  <a:srgbClr val="FFFFFF"/>
                </a:solidFill>
                <a:latin typeface="Open Sauce SemiBold"/>
              </a:rPr>
              <a:t>..</a:t>
            </a:r>
          </a:p>
        </p:txBody>
      </p:sp>
      <p:sp>
        <p:nvSpPr>
          <p:cNvPr id="12" name="Tekstvak 11">
            <a:extLst>
              <a:ext uri="{FF2B5EF4-FFF2-40B4-BE49-F238E27FC236}">
                <a16:creationId xmlns:a16="http://schemas.microsoft.com/office/drawing/2014/main" id="{BA2A8F28-DC92-91F2-0EDE-8BFDBF099CDB}"/>
              </a:ext>
            </a:extLst>
          </p:cNvPr>
          <p:cNvSpPr txBox="1"/>
          <p:nvPr/>
        </p:nvSpPr>
        <p:spPr>
          <a:xfrm>
            <a:off x="758569" y="3470245"/>
            <a:ext cx="7166231" cy="4524315"/>
          </a:xfrm>
          <a:prstGeom prst="rect">
            <a:avLst/>
          </a:prstGeom>
          <a:noFill/>
        </p:spPr>
        <p:txBody>
          <a:bodyPr wrap="square">
            <a:spAutoFit/>
          </a:bodyPr>
          <a:lstStyle/>
          <a:p>
            <a:r>
              <a:rPr lang="nl-NL" sz="3200" dirty="0">
                <a:latin typeface="Open Sans Light" panose="020B0306030504020204" pitchFamily="34" charset="0"/>
                <a:ea typeface="Open Sans Light" panose="020B0306030504020204" pitchFamily="34" charset="0"/>
                <a:cs typeface="Open Sans Light" panose="020B0306030504020204" pitchFamily="34" charset="0"/>
              </a:rPr>
              <a:t>O.a. afhankelijk van </a:t>
            </a:r>
          </a:p>
          <a:p>
            <a:endParaRPr lang="nl-NL" sz="32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nl-NL" sz="3200" dirty="0">
                <a:latin typeface="Open Sans Light" panose="020B0306030504020204" pitchFamily="34" charset="0"/>
                <a:ea typeface="Open Sans Light" panose="020B0306030504020204" pitchFamily="34" charset="0"/>
                <a:cs typeface="Open Sans Light" panose="020B0306030504020204" pitchFamily="34" charset="0"/>
              </a:rPr>
              <a:t>Rol dier in samenleving</a:t>
            </a:r>
          </a:p>
          <a:p>
            <a:pPr marL="342900" indent="-342900">
              <a:buFont typeface="Arial" panose="020B0604020202020204" pitchFamily="34" charset="0"/>
              <a:buChar char="•"/>
            </a:pPr>
            <a:endParaRPr lang="nl-NL" sz="32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nl-NL" sz="3200" dirty="0">
                <a:latin typeface="Open Sans Light" panose="020B0306030504020204" pitchFamily="34" charset="0"/>
                <a:ea typeface="Open Sans Light" panose="020B0306030504020204" pitchFamily="34" charset="0"/>
                <a:cs typeface="Open Sans Light" panose="020B0306030504020204" pitchFamily="34" charset="0"/>
              </a:rPr>
              <a:t>Hoe aantrekkelijk het dier vinden</a:t>
            </a:r>
          </a:p>
          <a:p>
            <a:pPr marL="342900" indent="-342900">
              <a:buFont typeface="Arial" panose="020B0604020202020204" pitchFamily="34" charset="0"/>
              <a:buChar char="•"/>
            </a:pPr>
            <a:endParaRPr lang="nl-NL" sz="32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nl-NL" sz="3200" dirty="0">
                <a:latin typeface="Open Sans Light" panose="020B0306030504020204" pitchFamily="34" charset="0"/>
                <a:ea typeface="Open Sans Light" panose="020B0306030504020204" pitchFamily="34" charset="0"/>
                <a:cs typeface="Open Sans Light" panose="020B0306030504020204" pitchFamily="34" charset="0"/>
              </a:rPr>
              <a:t>Hoe zeldzaam het is</a:t>
            </a:r>
          </a:p>
          <a:p>
            <a:pPr marL="342900" indent="-342900">
              <a:buFont typeface="Arial" panose="020B0604020202020204" pitchFamily="34" charset="0"/>
              <a:buChar char="•"/>
            </a:pPr>
            <a:endParaRPr lang="nl-NL" sz="32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nl-NL" sz="3200" dirty="0">
                <a:latin typeface="Open Sans Light" panose="020B0306030504020204" pitchFamily="34" charset="0"/>
                <a:ea typeface="Open Sans Light" panose="020B0306030504020204" pitchFamily="34" charset="0"/>
                <a:cs typeface="Open Sans Light" panose="020B0306030504020204" pitchFamily="34" charset="0"/>
              </a:rPr>
              <a:t>Eigen kennis/emotie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a:t>
            </a:r>
          </a:p>
        </p:txBody>
      </p:sp>
      <p:grpSp>
        <p:nvGrpSpPr>
          <p:cNvPr id="7" name="Group 7"/>
          <p:cNvGrpSpPr/>
          <p:nvPr/>
        </p:nvGrpSpPr>
        <p:grpSpPr>
          <a:xfrm>
            <a:off x="959158" y="2655125"/>
            <a:ext cx="6134100" cy="758569"/>
            <a:chOff x="0" y="0"/>
            <a:chExt cx="858208" cy="199788"/>
          </a:xfrm>
        </p:grpSpPr>
        <p:sp>
          <p:nvSpPr>
            <p:cNvPr id="8" name="Freeform 8"/>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BD59"/>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3292"/>
                </a:lnSpc>
              </a:pPr>
              <a:endParaRPr/>
            </a:p>
          </p:txBody>
        </p:sp>
      </p:grpSp>
      <p:sp>
        <p:nvSpPr>
          <p:cNvPr id="10" name="TextBox 10"/>
          <p:cNvSpPr txBox="1"/>
          <p:nvPr/>
        </p:nvSpPr>
        <p:spPr>
          <a:xfrm>
            <a:off x="1502365" y="2856051"/>
            <a:ext cx="4124857" cy="469487"/>
          </a:xfrm>
          <a:prstGeom prst="rect">
            <a:avLst/>
          </a:prstGeom>
        </p:spPr>
        <p:txBody>
          <a:bodyPr wrap="square" lIns="0" tIns="0" rIns="0" bIns="0" rtlCol="0" anchor="t">
            <a:spAutoFit/>
          </a:bodyPr>
          <a:lstStyle/>
          <a:p>
            <a:pPr>
              <a:lnSpc>
                <a:spcPts val="3873"/>
              </a:lnSpc>
            </a:pPr>
            <a:r>
              <a:rPr lang="en-US" sz="3200" dirty="0" err="1">
                <a:solidFill>
                  <a:srgbClr val="FFFFFF"/>
                </a:solidFill>
                <a:latin typeface="Open Sauce SemiBold"/>
              </a:rPr>
              <a:t>Dierwelzijn</a:t>
            </a:r>
            <a:r>
              <a:rPr lang="en-US" sz="3200" dirty="0">
                <a:solidFill>
                  <a:srgbClr val="FFFFFF"/>
                </a:solidFill>
                <a:latin typeface="Open Sauce SemiBold"/>
              </a:rPr>
              <a:t>:</a:t>
            </a:r>
          </a:p>
        </p:txBody>
      </p:sp>
      <p:pic>
        <p:nvPicPr>
          <p:cNvPr id="12" name="Afbeelding 11">
            <a:extLst>
              <a:ext uri="{FF2B5EF4-FFF2-40B4-BE49-F238E27FC236}">
                <a16:creationId xmlns:a16="http://schemas.microsoft.com/office/drawing/2014/main" id="{AA9D226D-82C6-F555-5C5B-D8262D7F27EF}"/>
              </a:ext>
            </a:extLst>
          </p:cNvPr>
          <p:cNvPicPr>
            <a:picLocks noChangeAspect="1"/>
          </p:cNvPicPr>
          <p:nvPr/>
        </p:nvPicPr>
        <p:blipFill rotWithShape="1">
          <a:blip r:embed="rId2">
            <a:extLst>
              <a:ext uri="{28A0092B-C50C-407E-A947-70E740481C1C}">
                <a14:useLocalDpi xmlns:a14="http://schemas.microsoft.com/office/drawing/2010/main" val="0"/>
              </a:ext>
            </a:extLst>
          </a:blip>
          <a:srcRect l="5337" r="5337"/>
          <a:stretch/>
        </p:blipFill>
        <p:spPr>
          <a:xfrm>
            <a:off x="8610600" y="3084383"/>
            <a:ext cx="7744485" cy="4876801"/>
          </a:xfrm>
          <a:prstGeom prst="rect">
            <a:avLst/>
          </a:prstGeom>
        </p:spPr>
      </p:pic>
      <p:sp>
        <p:nvSpPr>
          <p:cNvPr id="5" name="Tekstvak 4">
            <a:extLst>
              <a:ext uri="{FF2B5EF4-FFF2-40B4-BE49-F238E27FC236}">
                <a16:creationId xmlns:a16="http://schemas.microsoft.com/office/drawing/2014/main" id="{0F054E68-7E04-CCDC-1A75-993E2FFCCD5C}"/>
              </a:ext>
            </a:extLst>
          </p:cNvPr>
          <p:cNvSpPr txBox="1"/>
          <p:nvPr/>
        </p:nvSpPr>
        <p:spPr>
          <a:xfrm>
            <a:off x="923063" y="4125842"/>
            <a:ext cx="7166231" cy="4031873"/>
          </a:xfrm>
          <a:prstGeom prst="rect">
            <a:avLst/>
          </a:prstGeom>
          <a:noFill/>
        </p:spPr>
        <p:txBody>
          <a:bodyPr wrap="square">
            <a:spAutoFit/>
          </a:bodyPr>
          <a:lstStyle/>
          <a:p>
            <a:r>
              <a:rPr lang="nl-NL" sz="3200" dirty="0">
                <a:latin typeface="Open Sans Light" panose="020B0306030504020204" pitchFamily="34" charset="0"/>
                <a:ea typeface="Open Sans Light" panose="020B0306030504020204" pitchFamily="34" charset="0"/>
                <a:cs typeface="Open Sans Light" panose="020B0306030504020204" pitchFamily="34" charset="0"/>
              </a:rPr>
              <a:t>Kijken vanuit individu</a:t>
            </a:r>
          </a:p>
          <a:p>
            <a:endParaRPr lang="nl-NL" sz="3200" dirty="0">
              <a:latin typeface="Open Sans Light" panose="020B0306030504020204" pitchFamily="34" charset="0"/>
              <a:ea typeface="Open Sans Light" panose="020B0306030504020204" pitchFamily="34" charset="0"/>
              <a:cs typeface="Open Sans Light" panose="020B0306030504020204" pitchFamily="34" charset="0"/>
            </a:endParaRPr>
          </a:p>
          <a:p>
            <a:r>
              <a:rPr lang="nl-NL" sz="3200" b="1" dirty="0">
                <a:latin typeface="Open Sans Light" panose="020B0306030504020204" pitchFamily="34" charset="0"/>
                <a:ea typeface="Open Sans Light" panose="020B0306030504020204" pitchFamily="34" charset="0"/>
                <a:cs typeface="Open Sans Light" panose="020B0306030504020204" pitchFamily="34" charset="0"/>
              </a:rPr>
              <a:t>Definitie: </a:t>
            </a:r>
            <a:r>
              <a:rPr lang="nl-NL" sz="3200" dirty="0">
                <a:latin typeface="Open Sans Light" panose="020B0306030504020204" pitchFamily="34" charset="0"/>
                <a:ea typeface="Open Sans Light" panose="020B0306030504020204" pitchFamily="34" charset="0"/>
                <a:cs typeface="Open Sans Light" panose="020B0306030504020204" pitchFamily="34" charset="0"/>
              </a:rPr>
              <a:t>Een individu verkeert in een staat van welzijn wanneer het in staat is zich actief aan zijn levensomstandigheden aan te passen en daarmee een toestand kan bereiken die het als positief ervaart.</a:t>
            </a:r>
          </a:p>
        </p:txBody>
      </p:sp>
    </p:spTree>
    <p:extLst>
      <p:ext uri="{BB962C8B-B14F-4D97-AF65-F5344CB8AC3E}">
        <p14:creationId xmlns:p14="http://schemas.microsoft.com/office/powerpoint/2010/main" val="2042173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3064762"/>
            <a:ext cx="18288000" cy="7222238"/>
            <a:chOff x="0" y="0"/>
            <a:chExt cx="3477047" cy="1569590"/>
          </a:xfrm>
        </p:grpSpPr>
        <p:sp>
          <p:nvSpPr>
            <p:cNvPr id="4" name="Freeform 4"/>
            <p:cNvSpPr/>
            <p:nvPr/>
          </p:nvSpPr>
          <p:spPr>
            <a:xfrm>
              <a:off x="0" y="0"/>
              <a:ext cx="3477047" cy="1569591"/>
            </a:xfrm>
            <a:custGeom>
              <a:avLst/>
              <a:gdLst/>
              <a:ahLst/>
              <a:cxnLst/>
              <a:rect l="l" t="t" r="r" b="b"/>
              <a:pathLst>
                <a:path w="3477047" h="1569591">
                  <a:moveTo>
                    <a:pt x="0" y="0"/>
                  </a:moveTo>
                  <a:lnTo>
                    <a:pt x="3477047" y="0"/>
                  </a:lnTo>
                  <a:lnTo>
                    <a:pt x="3477047" y="1569591"/>
                  </a:lnTo>
                  <a:lnTo>
                    <a:pt x="0" y="1569591"/>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27601"/>
            <a:ext cx="758569" cy="701099"/>
            <a:chOff x="0" y="0"/>
            <a:chExt cx="199788" cy="184652"/>
          </a:xfrm>
        </p:grpSpPr>
        <p:sp>
          <p:nvSpPr>
            <p:cNvPr id="7" name="Freeform 7"/>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49891" y="1798317"/>
            <a:ext cx="12864540" cy="829651"/>
          </a:xfrm>
          <a:prstGeom prst="rect">
            <a:avLst/>
          </a:prstGeom>
        </p:spPr>
        <p:txBody>
          <a:bodyPr wrap="square" lIns="0" tIns="0" rIns="0" bIns="0" rtlCol="0" anchor="t">
            <a:spAutoFit/>
          </a:bodyPr>
          <a:lstStyle/>
          <a:p>
            <a:pPr algn="ctr">
              <a:lnSpc>
                <a:spcPts val="7391"/>
              </a:lnSpc>
            </a:pPr>
            <a:r>
              <a:rPr lang="en-US" sz="4000" dirty="0" err="1">
                <a:solidFill>
                  <a:srgbClr val="000000"/>
                </a:solidFill>
                <a:latin typeface="Open Sauce SemiBold"/>
              </a:rPr>
              <a:t>Vijf</a:t>
            </a:r>
            <a:r>
              <a:rPr lang="en-US" sz="4000" dirty="0">
                <a:solidFill>
                  <a:srgbClr val="000000"/>
                </a:solidFill>
                <a:latin typeface="Open Sauce SemiBold"/>
              </a:rPr>
              <a:t> </a:t>
            </a:r>
            <a:r>
              <a:rPr lang="en-US" sz="4000" dirty="0" err="1">
                <a:solidFill>
                  <a:srgbClr val="000000"/>
                </a:solidFill>
                <a:latin typeface="Open Sauce SemiBold"/>
              </a:rPr>
              <a:t>vrijheden</a:t>
            </a:r>
            <a:r>
              <a:rPr lang="en-US" sz="4000" dirty="0">
                <a:solidFill>
                  <a:srgbClr val="000000"/>
                </a:solidFill>
                <a:latin typeface="Open Sauce SemiBold"/>
              </a:rPr>
              <a:t> van Brambell</a:t>
            </a:r>
          </a:p>
        </p:txBody>
      </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 </a:t>
            </a:r>
          </a:p>
        </p:txBody>
      </p:sp>
      <p:pic>
        <p:nvPicPr>
          <p:cNvPr id="10" name="Onlinemedia 9" title="Keurmerk Opvang Gezelschapsdieren - Vijf vrijheden van Brambell als basis">
            <a:hlinkClick r:id="" action="ppaction://media"/>
            <a:extLst>
              <a:ext uri="{FF2B5EF4-FFF2-40B4-BE49-F238E27FC236}">
                <a16:creationId xmlns:a16="http://schemas.microsoft.com/office/drawing/2014/main" id="{929EC4FE-7F7F-D048-63BD-40753EBC8AF9}"/>
              </a:ext>
            </a:extLst>
          </p:cNvPr>
          <p:cNvPicPr>
            <a:picLocks noRot="1" noChangeAspect="1"/>
          </p:cNvPicPr>
          <p:nvPr>
            <a:videoFile r:link="rId1"/>
          </p:nvPr>
        </p:nvPicPr>
        <p:blipFill>
          <a:blip r:embed="rId3"/>
          <a:stretch>
            <a:fillRect/>
          </a:stretch>
        </p:blipFill>
        <p:spPr>
          <a:xfrm>
            <a:off x="2590800" y="3070778"/>
            <a:ext cx="12782722" cy="72222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32300" y="1943372"/>
            <a:ext cx="6588431" cy="6261480"/>
            <a:chOff x="0" y="0"/>
            <a:chExt cx="1735225" cy="1649114"/>
          </a:xfrm>
        </p:grpSpPr>
        <p:sp>
          <p:nvSpPr>
            <p:cNvPr id="9" name="Freeform 9"/>
            <p:cNvSpPr/>
            <p:nvPr/>
          </p:nvSpPr>
          <p:spPr>
            <a:xfrm>
              <a:off x="0" y="0"/>
              <a:ext cx="1735225" cy="1649114"/>
            </a:xfrm>
            <a:custGeom>
              <a:avLst/>
              <a:gdLst/>
              <a:ahLst/>
              <a:cxnLst/>
              <a:rect l="l" t="t" r="r" b="b"/>
              <a:pathLst>
                <a:path w="1735225" h="1649114">
                  <a:moveTo>
                    <a:pt x="38778" y="0"/>
                  </a:moveTo>
                  <a:lnTo>
                    <a:pt x="1696447" y="0"/>
                  </a:lnTo>
                  <a:cubicBezTo>
                    <a:pt x="1706731" y="0"/>
                    <a:pt x="1716595" y="4085"/>
                    <a:pt x="1723867" y="11358"/>
                  </a:cubicBezTo>
                  <a:cubicBezTo>
                    <a:pt x="1731139" y="18630"/>
                    <a:pt x="1735225" y="28493"/>
                    <a:pt x="1735225" y="38778"/>
                  </a:cubicBezTo>
                  <a:lnTo>
                    <a:pt x="1735225" y="1610336"/>
                  </a:lnTo>
                  <a:cubicBezTo>
                    <a:pt x="1735225" y="1631753"/>
                    <a:pt x="1717863" y="1649114"/>
                    <a:pt x="1696447" y="1649114"/>
                  </a:cubicBezTo>
                  <a:lnTo>
                    <a:pt x="38778" y="1649114"/>
                  </a:lnTo>
                  <a:cubicBezTo>
                    <a:pt x="28493" y="1649114"/>
                    <a:pt x="18630" y="1645029"/>
                    <a:pt x="11358" y="1637756"/>
                  </a:cubicBezTo>
                  <a:cubicBezTo>
                    <a:pt x="4085" y="1630484"/>
                    <a:pt x="0" y="1620621"/>
                    <a:pt x="0" y="1610336"/>
                  </a:cubicBezTo>
                  <a:lnTo>
                    <a:pt x="0" y="38778"/>
                  </a:lnTo>
                  <a:cubicBezTo>
                    <a:pt x="0" y="28493"/>
                    <a:pt x="4085" y="18630"/>
                    <a:pt x="11358" y="11358"/>
                  </a:cubicBezTo>
                  <a:cubicBezTo>
                    <a:pt x="18630" y="4085"/>
                    <a:pt x="28493" y="0"/>
                    <a:pt x="38778" y="0"/>
                  </a:cubicBezTo>
                  <a:close/>
                </a:path>
              </a:pathLst>
            </a:custGeom>
            <a:solidFill>
              <a:srgbClr val="FFFFFF"/>
            </a:solidFill>
            <a:ln w="38100">
              <a:solidFill>
                <a:srgbClr val="B4B4B4"/>
              </a:solidFill>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a:t>
            </a:r>
          </a:p>
        </p:txBody>
      </p:sp>
      <p:sp>
        <p:nvSpPr>
          <p:cNvPr id="15" name="TextBox 15"/>
          <p:cNvSpPr txBox="1"/>
          <p:nvPr/>
        </p:nvSpPr>
        <p:spPr>
          <a:xfrm>
            <a:off x="829089" y="3691457"/>
            <a:ext cx="6394851" cy="2765309"/>
          </a:xfrm>
          <a:prstGeom prst="rect">
            <a:avLst/>
          </a:prstGeom>
        </p:spPr>
        <p:txBody>
          <a:bodyPr wrap="square" lIns="0" tIns="0" rIns="0" bIns="0" rtlCol="0" anchor="t">
            <a:spAutoFit/>
          </a:bodyPr>
          <a:lstStyle/>
          <a:p>
            <a:pPr algn="ctr">
              <a:lnSpc>
                <a:spcPts val="7391"/>
              </a:lnSpc>
            </a:pPr>
            <a:r>
              <a:rPr lang="en-US" sz="5279" dirty="0" err="1">
                <a:solidFill>
                  <a:srgbClr val="FFBD59"/>
                </a:solidFill>
                <a:latin typeface="Open Sauce SemiBold"/>
              </a:rPr>
              <a:t>Waar</a:t>
            </a:r>
            <a:r>
              <a:rPr lang="en-US" sz="5279" dirty="0">
                <a:solidFill>
                  <a:srgbClr val="FFBD59"/>
                </a:solidFill>
                <a:latin typeface="Open Sauce SemiBold"/>
              </a:rPr>
              <a:t> </a:t>
            </a:r>
            <a:r>
              <a:rPr lang="en-US" sz="5279" dirty="0" err="1">
                <a:solidFill>
                  <a:srgbClr val="FFBD59"/>
                </a:solidFill>
                <a:latin typeface="Open Sauce SemiBold"/>
              </a:rPr>
              <a:t>denk</a:t>
            </a:r>
            <a:r>
              <a:rPr lang="en-US" sz="5279" dirty="0">
                <a:solidFill>
                  <a:srgbClr val="FFBD59"/>
                </a:solidFill>
                <a:latin typeface="Open Sauce SemiBold"/>
              </a:rPr>
              <a:t> je </a:t>
            </a:r>
            <a:r>
              <a:rPr lang="en-US" sz="5279" dirty="0" err="1">
                <a:solidFill>
                  <a:srgbClr val="FFBD59"/>
                </a:solidFill>
                <a:latin typeface="Open Sauce SemiBold"/>
              </a:rPr>
              <a:t>aan</a:t>
            </a:r>
            <a:r>
              <a:rPr lang="en-US" sz="5279" dirty="0">
                <a:solidFill>
                  <a:srgbClr val="FFBD59"/>
                </a:solidFill>
                <a:latin typeface="Open Sauce SemiBold"/>
              </a:rPr>
              <a:t> </a:t>
            </a:r>
            <a:r>
              <a:rPr lang="en-US" sz="5279" dirty="0" err="1">
                <a:solidFill>
                  <a:srgbClr val="FFBD59"/>
                </a:solidFill>
                <a:latin typeface="Open Sauce SemiBold"/>
              </a:rPr>
              <a:t>bij</a:t>
            </a:r>
            <a:r>
              <a:rPr lang="en-US" sz="5279" dirty="0">
                <a:solidFill>
                  <a:srgbClr val="FFBD59"/>
                </a:solidFill>
                <a:latin typeface="Open Sauce SemiBold"/>
              </a:rPr>
              <a:t> het </a:t>
            </a:r>
            <a:r>
              <a:rPr lang="en-US" sz="5279" dirty="0" err="1">
                <a:solidFill>
                  <a:srgbClr val="FFBD59"/>
                </a:solidFill>
                <a:latin typeface="Open Sauce SemiBold"/>
              </a:rPr>
              <a:t>woord</a:t>
            </a:r>
            <a:r>
              <a:rPr lang="en-US" sz="5279" dirty="0">
                <a:solidFill>
                  <a:srgbClr val="FFBD59"/>
                </a:solidFill>
                <a:latin typeface="Open Sauce SemiBold"/>
              </a:rPr>
              <a:t> </a:t>
            </a:r>
            <a:r>
              <a:rPr lang="en-US" sz="5279" dirty="0" err="1">
                <a:solidFill>
                  <a:srgbClr val="FFBD59"/>
                </a:solidFill>
                <a:latin typeface="Open Sauce SemiBold"/>
              </a:rPr>
              <a:t>dierethiek</a:t>
            </a:r>
            <a:r>
              <a:rPr lang="en-US" sz="5279" dirty="0">
                <a:solidFill>
                  <a:srgbClr val="FFBD59"/>
                </a:solidFill>
                <a:latin typeface="Open Sauce SemiBold"/>
              </a:rPr>
              <a:t>?</a:t>
            </a:r>
          </a:p>
        </p:txBody>
      </p:sp>
      <p:pic>
        <p:nvPicPr>
          <p:cNvPr id="14" name="Afbeelding 13">
            <a:extLst>
              <a:ext uri="{FF2B5EF4-FFF2-40B4-BE49-F238E27FC236}">
                <a16:creationId xmlns:a16="http://schemas.microsoft.com/office/drawing/2014/main" id="{9BF141DB-614C-7AAF-561A-738952C680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9233568" y="2839040"/>
            <a:ext cx="7232881" cy="4062468"/>
          </a:xfrm>
          <a:prstGeom prst="rect">
            <a:avLst/>
          </a:prstGeom>
        </p:spPr>
      </p:pic>
    </p:spTree>
    <p:extLst>
      <p:ext uri="{BB962C8B-B14F-4D97-AF65-F5344CB8AC3E}">
        <p14:creationId xmlns:p14="http://schemas.microsoft.com/office/powerpoint/2010/main" val="17244808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8569" y="1871238"/>
            <a:ext cx="6588431" cy="6261480"/>
            <a:chOff x="0" y="0"/>
            <a:chExt cx="1735225" cy="1649114"/>
          </a:xfrm>
        </p:grpSpPr>
        <p:sp>
          <p:nvSpPr>
            <p:cNvPr id="9" name="Freeform 9"/>
            <p:cNvSpPr/>
            <p:nvPr/>
          </p:nvSpPr>
          <p:spPr>
            <a:xfrm>
              <a:off x="0" y="0"/>
              <a:ext cx="1735225" cy="1649114"/>
            </a:xfrm>
            <a:custGeom>
              <a:avLst/>
              <a:gdLst/>
              <a:ahLst/>
              <a:cxnLst/>
              <a:rect l="l" t="t" r="r" b="b"/>
              <a:pathLst>
                <a:path w="1735225" h="1649114">
                  <a:moveTo>
                    <a:pt x="38778" y="0"/>
                  </a:moveTo>
                  <a:lnTo>
                    <a:pt x="1696447" y="0"/>
                  </a:lnTo>
                  <a:cubicBezTo>
                    <a:pt x="1706731" y="0"/>
                    <a:pt x="1716595" y="4085"/>
                    <a:pt x="1723867" y="11358"/>
                  </a:cubicBezTo>
                  <a:cubicBezTo>
                    <a:pt x="1731139" y="18630"/>
                    <a:pt x="1735225" y="28493"/>
                    <a:pt x="1735225" y="38778"/>
                  </a:cubicBezTo>
                  <a:lnTo>
                    <a:pt x="1735225" y="1610336"/>
                  </a:lnTo>
                  <a:cubicBezTo>
                    <a:pt x="1735225" y="1631753"/>
                    <a:pt x="1717863" y="1649114"/>
                    <a:pt x="1696447" y="1649114"/>
                  </a:cubicBezTo>
                  <a:lnTo>
                    <a:pt x="38778" y="1649114"/>
                  </a:lnTo>
                  <a:cubicBezTo>
                    <a:pt x="28493" y="1649114"/>
                    <a:pt x="18630" y="1645029"/>
                    <a:pt x="11358" y="1637756"/>
                  </a:cubicBezTo>
                  <a:cubicBezTo>
                    <a:pt x="4085" y="1630484"/>
                    <a:pt x="0" y="1620621"/>
                    <a:pt x="0" y="1610336"/>
                  </a:cubicBezTo>
                  <a:lnTo>
                    <a:pt x="0" y="38778"/>
                  </a:lnTo>
                  <a:cubicBezTo>
                    <a:pt x="0" y="28493"/>
                    <a:pt x="4085" y="18630"/>
                    <a:pt x="11358" y="11358"/>
                  </a:cubicBezTo>
                  <a:cubicBezTo>
                    <a:pt x="18630" y="4085"/>
                    <a:pt x="28493" y="0"/>
                    <a:pt x="38778" y="0"/>
                  </a:cubicBezTo>
                  <a:close/>
                </a:path>
              </a:pathLst>
            </a:custGeom>
            <a:solidFill>
              <a:srgbClr val="FFFFFF"/>
            </a:solidFill>
            <a:ln w="38100">
              <a:solidFill>
                <a:srgbClr val="B4B4B4"/>
              </a:solidFill>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5</a:t>
            </a:r>
          </a:p>
        </p:txBody>
      </p:sp>
      <p:sp>
        <p:nvSpPr>
          <p:cNvPr id="15" name="TextBox 15"/>
          <p:cNvSpPr txBox="1"/>
          <p:nvPr/>
        </p:nvSpPr>
        <p:spPr>
          <a:xfrm>
            <a:off x="1044742" y="4049549"/>
            <a:ext cx="5674773" cy="1743234"/>
          </a:xfrm>
          <a:prstGeom prst="rect">
            <a:avLst/>
          </a:prstGeom>
        </p:spPr>
        <p:txBody>
          <a:bodyPr wrap="square" lIns="0" tIns="0" rIns="0" bIns="0" rtlCol="0" anchor="t">
            <a:spAutoFit/>
          </a:bodyPr>
          <a:lstStyle/>
          <a:p>
            <a:pPr algn="ctr">
              <a:lnSpc>
                <a:spcPts val="7391"/>
              </a:lnSpc>
            </a:pPr>
            <a:r>
              <a:rPr lang="nl-NL" sz="2800" dirty="0">
                <a:solidFill>
                  <a:srgbClr val="FFBD59"/>
                </a:solidFill>
                <a:latin typeface="Open Sauce SemiBold"/>
              </a:rPr>
              <a:t>Wat weten jullie nog over duurzaamheid?</a:t>
            </a:r>
            <a:endParaRPr lang="en-US" sz="2800" dirty="0">
              <a:solidFill>
                <a:srgbClr val="FFBD59"/>
              </a:solidFill>
              <a:latin typeface="Open Sauce SemiBold"/>
            </a:endParaRPr>
          </a:p>
        </p:txBody>
      </p:sp>
      <p:pic>
        <p:nvPicPr>
          <p:cNvPr id="6" name="Afbeelding 5">
            <a:extLst>
              <a:ext uri="{FF2B5EF4-FFF2-40B4-BE49-F238E27FC236}">
                <a16:creationId xmlns:a16="http://schemas.microsoft.com/office/drawing/2014/main" id="{8FFF7429-E100-E2A8-B273-8E8426697A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05800" y="2074648"/>
            <a:ext cx="8651450" cy="5765380"/>
          </a:xfrm>
          <a:prstGeom prst="rect">
            <a:avLst/>
          </a:prstGeom>
        </p:spPr>
      </p:pic>
    </p:spTree>
    <p:extLst>
      <p:ext uri="{BB962C8B-B14F-4D97-AF65-F5344CB8AC3E}">
        <p14:creationId xmlns:p14="http://schemas.microsoft.com/office/powerpoint/2010/main" val="513019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nchor="t">
        <a:spAutoFit/>
      </a:bodyPr>
      <a:lstStyle>
        <a:defPPr algn="ctr">
          <a:lnSpc>
            <a:spcPts val="3873"/>
          </a:lnSpc>
          <a:defRPr sz="2766" dirty="0">
            <a:solidFill>
              <a:srgbClr val="FFFFFF"/>
            </a:solidFill>
            <a:latin typeface="Open Sauce SemiBold"/>
          </a:defRPr>
        </a:defPPr>
      </a:lst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311</Words>
  <Application>Microsoft Office PowerPoint</Application>
  <PresentationFormat>Aangepast</PresentationFormat>
  <Paragraphs>71</Paragraphs>
  <Slides>13</Slides>
  <Notes>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13</vt:i4>
      </vt:variant>
    </vt:vector>
  </HeadingPairs>
  <TitlesOfParts>
    <vt:vector size="21" baseType="lpstr">
      <vt:lpstr>Open Sans Light</vt:lpstr>
      <vt:lpstr>Arial</vt:lpstr>
      <vt:lpstr>Agrandir</vt:lpstr>
      <vt:lpstr>Agrandir Bold</vt:lpstr>
      <vt:lpstr>Open Sans Light Bold</vt:lpstr>
      <vt:lpstr>Calibri</vt:lpstr>
      <vt:lpstr>Open Sauce SemiBold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and White Modern Business Presentation</dc:title>
  <cp:lastModifiedBy>Maxime Van Straten</cp:lastModifiedBy>
  <cp:revision>6</cp:revision>
  <dcterms:created xsi:type="dcterms:W3CDTF">2006-08-16T00:00:00Z</dcterms:created>
  <dcterms:modified xsi:type="dcterms:W3CDTF">2023-05-19T11:07:24Z</dcterms:modified>
  <dc:identifier>DAFibRu4mzU</dc:identifier>
</cp:coreProperties>
</file>